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Fira Sans Extra Condensed Medium"/>
      <p:regular r:id="rId39"/>
      <p:bold r:id="rId40"/>
      <p:italic r:id="rId41"/>
      <p:boldItalic r:id="rId42"/>
    </p:embeddedFont>
    <p:embeddedFont>
      <p:font typeface="Fira Sans Medium"/>
      <p:regular r:id="rId43"/>
      <p:bold r:id="rId44"/>
      <p:italic r:id="rId45"/>
      <p:boldItalic r:id="rId46"/>
    </p:embeddedFont>
    <p:embeddedFont>
      <p:font typeface="Fira Sans SemiBold"/>
      <p:regular r:id="rId47"/>
      <p:bold r:id="rId48"/>
      <p:italic r:id="rId49"/>
      <p:boldItalic r:id="rId50"/>
    </p:embeddedFont>
    <p:embeddedFont>
      <p:font typeface="Fira Sans"/>
      <p:regular r:id="rId51"/>
      <p:bold r:id="rId52"/>
      <p:italic r:id="rId53"/>
      <p:boldItalic r:id="rId54"/>
    </p:embeddedFont>
    <p:embeddedFont>
      <p:font typeface="Fira Sans Extra Condensed"/>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FF8C04-69CF-4962-89B5-6CCDBC432C5C}">
  <a:tblStyle styleId="{DFFF8C04-69CF-4962-89B5-6CCDBC432C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 orient="horz"/>
        <p:guide pos="288"/>
        <p:guide pos="5472"/>
        <p:guide pos="2984" orient="horz"/>
        <p:guide pos="5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FiraSansMedium-bold.fntdata"/><Relationship Id="rId43" Type="http://schemas.openxmlformats.org/officeDocument/2006/relationships/font" Target="fonts/FiraSansMedium-regular.fntdata"/><Relationship Id="rId46" Type="http://schemas.openxmlformats.org/officeDocument/2006/relationships/font" Target="fonts/FiraSansMedium-boldItalic.fntdata"/><Relationship Id="rId45" Type="http://schemas.openxmlformats.org/officeDocument/2006/relationships/font" Target="fonts/FiraSans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FiraSansSemiBold-bold.fntdata"/><Relationship Id="rId47" Type="http://schemas.openxmlformats.org/officeDocument/2006/relationships/font" Target="fonts/FiraSansSemiBold-regular.fntdata"/><Relationship Id="rId49" Type="http://schemas.openxmlformats.org/officeDocument/2006/relationships/font" Target="fonts/FiraSansSemi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Montserrat-regular.fntdata"/><Relationship Id="rId34" Type="http://schemas.openxmlformats.org/officeDocument/2006/relationships/font" Target="fonts/Roboto-boldItalic.fntdata"/><Relationship Id="rId37" Type="http://schemas.openxmlformats.org/officeDocument/2006/relationships/font" Target="fonts/Montserrat-italic.fntdata"/><Relationship Id="rId36" Type="http://schemas.openxmlformats.org/officeDocument/2006/relationships/font" Target="fonts/Montserrat-bold.fntdata"/><Relationship Id="rId39" Type="http://schemas.openxmlformats.org/officeDocument/2006/relationships/font" Target="fonts/FiraSansExtraCondensedMedium-regular.fntdata"/><Relationship Id="rId38" Type="http://schemas.openxmlformats.org/officeDocument/2006/relationships/font" Target="fonts/Montserra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regular.fntdata"/><Relationship Id="rId50" Type="http://schemas.openxmlformats.org/officeDocument/2006/relationships/font" Target="fonts/FiraSansSemiBold-boldItalic.fntdata"/><Relationship Id="rId53" Type="http://schemas.openxmlformats.org/officeDocument/2006/relationships/font" Target="fonts/FiraSans-italic.fntdata"/><Relationship Id="rId52" Type="http://schemas.openxmlformats.org/officeDocument/2006/relationships/font" Target="fonts/FiraSans-bold.fntdata"/><Relationship Id="rId11" Type="http://schemas.openxmlformats.org/officeDocument/2006/relationships/slide" Target="slides/slide5.xml"/><Relationship Id="rId55" Type="http://schemas.openxmlformats.org/officeDocument/2006/relationships/font" Target="fonts/FiraSansExtraCondensed-regular.fntdata"/><Relationship Id="rId10" Type="http://schemas.openxmlformats.org/officeDocument/2006/relationships/slide" Target="slides/slide4.xml"/><Relationship Id="rId54" Type="http://schemas.openxmlformats.org/officeDocument/2006/relationships/font" Target="fonts/FiraSans-boldItalic.fntdata"/><Relationship Id="rId13" Type="http://schemas.openxmlformats.org/officeDocument/2006/relationships/slide" Target="slides/slide7.xml"/><Relationship Id="rId57" Type="http://schemas.openxmlformats.org/officeDocument/2006/relationships/font" Target="fonts/FiraSansExtraCondensed-italic.fntdata"/><Relationship Id="rId12" Type="http://schemas.openxmlformats.org/officeDocument/2006/relationships/slide" Target="slides/slide6.xml"/><Relationship Id="rId56" Type="http://schemas.openxmlformats.org/officeDocument/2006/relationships/font" Target="fonts/FiraSansExtraCondensed-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FiraSansExtraCondense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2a1ad211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2a1ad211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431ecb73b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431ecb73b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42965c54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42965c54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431ecb73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4431ecb73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Image Input: We start with an input image, which could be any picture you want to generate a caption for. Let's say it's a picture of a cat.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VGG16 (Convolutional Neural Network): The image is passed through a pre-trained VGG16 model. Think of this model as a "visual brain" that can recognize and understand different visual features in the image, such as shapes, colors, and textures. The VGG16 model has been trained on a large dataset and has learned to extract meaningful information from images.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Feature Extraction: The VGG16 model extracts relevant features from the image. It identifies key visual elements like the cat's ears, eyes, and body shape. These features are represented as a set of numbers that describe the image's visual content.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LSTM (Long Short-Term Memory): The extracted features from the image are then passed into an LSTM network. You can think of the LSTM as the "language brain" that understands and generates meaningful sentences. The LSTM is trained on a large dataset of image-caption pairs, where it learns the relationship between the visual features of an image and the corresponding captions.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Caption Generation: The LSTM takes the visual features and processes them sequentially. It generates a series of words, one at a time, to form a caption. At each step, the LSTM predicts the next word based on its understanding of the visual features and the context of the previously generated words. It continues this process until it generates a complete caption.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Output: The final output is a caption that describes the image. In our example, it might be something like "A cute cat sitting on a window sill."</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431ecb73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4431ecb73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50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Convolutional Layers: The input image is passed through a series of convolutional layers in the VGG16 model. These layers consist of filters or kernels that scan the image in small patches. Each filter detects specific visual patterns, such as edges, corners, or textures. As the image is convolved with these filters, the convolutional layers capture and highlight different visual features at various scales and levels of abstraction.</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Activation Maps: After each convolutional layer, non-linear activation functions, such as ReLU (Rectified Linear Unit), are applied to introduce non-linearity into the network. These activation functions help capture more complex features by emphasizing important patterns and suppressing irrelevant information.</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Pooling Layers: Periodically, pooling layers are inserted to downsample the spatial dimensions of the feature maps. This reduces the computational complexity and provides a form of translation invariance, enabling the network to focus on the most salient features while preserving their spatial relationships.</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Fully Connected Layers: Once the image has traversed through several convolutional and pooling layers, the resulting feature maps are flattened into a 1-dimensional vector. This vector is then passed through fully connected layers, which act as a classifier to interpret the extracted features and make predictions based on the learned representations.</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The output of VGG16's feature extraction process is a series of numbers that represents the learned visual features of the input image. Each number corresponds to a specific feature or characteristic that the model has identified, such as the presence of a certain shape, color, or texture. These feature representations can be further utilized in downstream tasks like image classification, object detection, or image captioning, where the extracted features are fed into subsequent models or networks for further processing</a:t>
            </a:r>
            <a:br>
              <a:rPr lang="en" sz="1050">
                <a:solidFill>
                  <a:schemeClr val="dk1"/>
                </a:solidFill>
                <a:latin typeface="Roboto"/>
                <a:ea typeface="Roboto"/>
                <a:cs typeface="Roboto"/>
                <a:sym typeface="Roboto"/>
              </a:rPr>
            </a:br>
            <a:endParaRPr sz="1050">
              <a:solidFill>
                <a:schemeClr val="dk1"/>
              </a:solidFill>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431ecb73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431ecb73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431ecb73b_2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431ecb73b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Image Input: We start with an input image, which could be any picture you want to generate a caption for. Let's say it's a picture of a cat.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VGG16 (Convolutional Neural Network): The image is passed through a pre-trained VGG16 model. Think of this model as a "visual brain" that can recognize and understand different visual features in the image, such as shapes, colors, and textures. The VGG16 model has been trained on a large dataset and has learned to extract meaningful information from images.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Feature Extraction: The VGG16 model extracts relevant features from the image. It identifies key visual elements like the cat's ears, eyes, and body shape. These features are represented as a set of numbers that describe the image's visual content.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LSTM (Long Short-Term Memory): The extracted features from the image are then passed into an LSTM network. You can think of the LSTM as the "language brain" that understands and generates meaningful sentences. The LSTM is trained on a large dataset of image-caption pairs, where it learns the relationship between the visual features of an image and the corresponding captions.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Caption Generation: The LSTM takes the visual features and processes them sequentially. It generates a series of words, one at a time, to form a caption. At each step, the LSTM predicts the next word based on its understanding of the visual features and the context of the previously generated words. It continues this process until it generates a complete caption.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Output: The final output is a caption that describes the image. In our example, it might be something like "A cute cat sitting on a window sill."</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4431ecb73b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4431ecb73b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Encoder: It consists of a Linear layer that takes the pre-encoded image features and passes them on to the Decoder.</a:t>
            </a:r>
            <a:endParaRPr>
              <a:solidFill>
                <a:schemeClr val="dk1"/>
              </a:solidFill>
              <a:latin typeface="Montserrat"/>
              <a:ea typeface="Montserrat"/>
              <a:cs typeface="Montserrat"/>
              <a:sym typeface="Montserrat"/>
            </a:endParaRPr>
          </a:p>
          <a:p>
            <a:pPr indent="-298450" lvl="0" marL="457200" rtl="0" algn="l">
              <a:lnSpc>
                <a:spcPct val="115000"/>
              </a:lnSpc>
              <a:spcBef>
                <a:spcPts val="100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Sequence Decoder: this is a recurrent network built with GRUs. The captions are passed in as the input after first going through an Embedding layer.</a:t>
            </a:r>
            <a:endParaRPr>
              <a:solidFill>
                <a:schemeClr val="dk1"/>
              </a:solidFill>
              <a:latin typeface="Montserrat"/>
              <a:ea typeface="Montserrat"/>
              <a:cs typeface="Montserrat"/>
              <a:sym typeface="Montserrat"/>
            </a:endParaRPr>
          </a:p>
          <a:p>
            <a:pPr indent="-298450" lvl="0" marL="457200" rtl="0" algn="l">
              <a:lnSpc>
                <a:spcPct val="115000"/>
              </a:lnSpc>
              <a:spcBef>
                <a:spcPts val="100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Attention: as the Decoder generates each word of the output sequence, the Attention module helps it to focus on the most relevant part of the image for generating that word.</a:t>
            </a:r>
            <a:endParaRPr>
              <a:solidFill>
                <a:schemeClr val="dk1"/>
              </a:solidFill>
              <a:latin typeface="Montserrat"/>
              <a:ea typeface="Montserrat"/>
              <a:cs typeface="Montserrat"/>
              <a:sym typeface="Montserrat"/>
            </a:endParaRPr>
          </a:p>
          <a:p>
            <a:pPr indent="-298450" lvl="0" marL="457200" rtl="0" algn="l">
              <a:lnSpc>
                <a:spcPct val="115000"/>
              </a:lnSpc>
              <a:spcBef>
                <a:spcPts val="100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Sentence Generator: this module consists of a couple of Linear layers. It takes the output from the Decoder and produces a probability for each word from the vocabulary, for each position in the predicted sequence.</a:t>
            </a:r>
            <a:endParaRPr>
              <a:solidFill>
                <a:schemeClr val="dk1"/>
              </a:solidFill>
              <a:latin typeface="Montserrat"/>
              <a:ea typeface="Montserrat"/>
              <a:cs typeface="Montserrat"/>
              <a:sym typeface="Montserrat"/>
            </a:endParaRPr>
          </a:p>
          <a:p>
            <a:pPr indent="0" lvl="0" marL="0" rtl="0" algn="l">
              <a:spcBef>
                <a:spcPts val="1000"/>
              </a:spcBef>
              <a:spcAft>
                <a:spcPts val="0"/>
              </a:spcAft>
              <a:buNone/>
            </a:pPr>
            <a:r>
              <a:t/>
            </a:r>
            <a:endParaRPr sz="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4431ecb73b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4431ecb73b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Teacher forcing is the technique where the target word is passed as the next input to the decoder.”- Ground truth is forced to the next step. Example: </a:t>
            </a:r>
            <a:r>
              <a:rPr lang="en" sz="1500">
                <a:solidFill>
                  <a:srgbClr val="292929"/>
                </a:solidFill>
                <a:highlight>
                  <a:srgbClr val="FFFFFF"/>
                </a:highlight>
                <a:latin typeface="Georgia"/>
                <a:ea typeface="Georgia"/>
                <a:cs typeface="Georgia"/>
                <a:sym typeface="Georgia"/>
              </a:rPr>
              <a:t>Two people reading a book</a:t>
            </a:r>
            <a:endParaRPr sz="9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4431ecb73b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4431ecb73b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4431ecb73b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4431ecb73b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23e29ddb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23e29ddb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442965c548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442965c548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teacher forcing, BLEU score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442965c548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442965c548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026751953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026751953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4431ecb73b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4431ecb73b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23f216479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23f216479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3e29ddb6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3e29ddb6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444df821c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444df821c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Vision deficiency, also known as loss of vision or vision impairment, is nothing  but a vision disability which has no immediate remedies of any kind. It is something that any person does not wish to have. Millions of individuals are visually impaired globally, according to the World Health Organization(WHO).Without one of the most useful sensory organs in a technologically developed environment where even the smallest piece of work needs hearing, it is very hard to survive. In today’s world where the technology sector is growing, many developments can be made where the technology can provide aid to the visually impaired people. One technique is to detect items in an image and have a meaningful caption that will be in the form of audio that would enable visually disabled people to associate all object to an image.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t>
            </a:r>
            <a:r>
              <a:rPr lang="en" sz="1500">
                <a:solidFill>
                  <a:srgbClr val="292929"/>
                </a:solidFill>
                <a:highlight>
                  <a:srgbClr val="FFFFFF"/>
                </a:highlight>
                <a:latin typeface="Georgia"/>
                <a:ea typeface="Georgia"/>
                <a:cs typeface="Georgia"/>
                <a:sym typeface="Georgia"/>
              </a:rPr>
              <a:t>Generating Image Captions using deep learning has produced remarkable results in recent years. We wanted to explore more with image captioning and provide a novelty of adding audio to the captions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1ed6c2d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1ed6c2d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CCTV : CCTV camera are everywhere today but along with just viewing the world what if we generate meaningful captions then we can raise </a:t>
            </a:r>
            <a:r>
              <a:rPr lang="en"/>
              <a:t>alarms</a:t>
            </a:r>
            <a:r>
              <a:rPr lang="en"/>
              <a:t> as soon as there is some malicious activity going on somewhere. This would reduce some crime or accidents.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Google search: Every image could be converted to text and search can be performed based on </a:t>
            </a:r>
            <a:r>
              <a:rPr lang="en"/>
              <a:t>caption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Self drive: Automatic driving cars are </a:t>
            </a:r>
            <a:r>
              <a:rPr lang="en"/>
              <a:t>biggest</a:t>
            </a:r>
            <a:r>
              <a:rPr lang="en"/>
              <a:t> challenges and if we can properly caption the scene around the car it can give boost to </a:t>
            </a:r>
            <a:r>
              <a:rPr lang="en"/>
              <a:t>self</a:t>
            </a:r>
            <a:r>
              <a:rPr lang="en"/>
              <a:t> driving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Aid to Blind </a:t>
            </a:r>
            <a:r>
              <a:rPr lang="en"/>
              <a:t>people: guide with on roads without support . FIrst scene into text and then text into voice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 </a:t>
            </a:r>
            <a:r>
              <a:rPr lang="en"/>
              <a:t>commerce</a:t>
            </a:r>
            <a:r>
              <a:rPr lang="en"/>
              <a:t>: </a:t>
            </a:r>
            <a:r>
              <a:rPr lang="en" sz="1200">
                <a:solidFill>
                  <a:schemeClr val="dk1"/>
                </a:solidFill>
                <a:highlight>
                  <a:srgbClr val="FFFFFF"/>
                </a:highlight>
              </a:rPr>
              <a:t>At the same time, image captioning can be implemented by a photo-sharing service or any online catalog to create an automatic meaningful description of the picture for SEO or categorizing purposes. Moreover, captions allow checking whether the image suits the platform’s rules where it is going to be published. Here it serves as an alternative to CNN categorization and helps to increase traffic and revenue.</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1ed6c2d0b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1ed6c2d0b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Image captioning can be regarded as an end-to-end Sequence to Sequence problem, as it converts images, which is regarded as a sequence of pixels to a sequence of words. For this purpose, we need to process both the language or statements and the images. For the Language part, we use recurrent Neural Networks and for the Image part, we use Convolutional Neural Networks to obtain the feature vectors respectively.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23e29ddb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23e29ddb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https://www.analyticsvidhya.com/blog/2021/12/step-by-step-guide-to-build-image-caption-generator-using-deep-learning/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442965c5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442965c5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29290261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29290261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2" name="Google Shape;52;p13"/>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3" name="Google Shape;53;p13"/>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4" name="Google Shape;54;p13"/>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5" name="Google Shape;55;p13"/>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9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hyperlink" Target="http://drive.google.com/file/d/1nAW0Ziq3A-L7bYdvG_q3LJfF-QuhkM20/view" TargetMode="External"/><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doi.org/10.3390/sym14122681" TargetMode="External"/><Relationship Id="rId4" Type="http://schemas.openxmlformats.org/officeDocument/2006/relationships/hyperlink" Target="https://github.com/aswintechguy/Deep-Learning-Projects/blob/main/Image%20Caption%20Generator%20-%20Flickr%20Dataset/README.md" TargetMode="External"/><Relationship Id="rId5" Type="http://schemas.openxmlformats.org/officeDocument/2006/relationships/hyperlink" Target="https://doi.org/10.1109/iccv.2019.00473" TargetMode="External"/><Relationship Id="rId6" Type="http://schemas.openxmlformats.org/officeDocument/2006/relationships/hyperlink" Target="https://doi.org/10.1145/3310986.3311002" TargetMode="External"/><Relationship Id="rId7" Type="http://schemas.openxmlformats.org/officeDocument/2006/relationships/hyperlink" Target="https://doi.org/10.1109/cvpr42600.2020.01098" TargetMode="External"/><Relationship Id="rId8" Type="http://schemas.openxmlformats.org/officeDocument/2006/relationships/hyperlink" Target="https://doi.org/10.1109/cvpr42600.2020.0105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drive.google.com/file/d/10OLzHtze_UzxhpuXO5mFiRNapD_s0kfo/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 name="Shape 59"/>
        <p:cNvGrpSpPr/>
        <p:nvPr/>
      </p:nvGrpSpPr>
      <p:grpSpPr>
        <a:xfrm>
          <a:off x="0" y="0"/>
          <a:ext cx="0" cy="0"/>
          <a:chOff x="0" y="0"/>
          <a:chExt cx="0" cy="0"/>
        </a:xfrm>
      </p:grpSpPr>
      <p:sp>
        <p:nvSpPr>
          <p:cNvPr id="60" name="Google Shape;60;p14"/>
          <p:cNvSpPr txBox="1"/>
          <p:nvPr/>
        </p:nvSpPr>
        <p:spPr>
          <a:xfrm>
            <a:off x="457200" y="720858"/>
            <a:ext cx="3610800" cy="1576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300">
                <a:latin typeface="Fira Sans SemiBold"/>
                <a:ea typeface="Fira Sans SemiBold"/>
                <a:cs typeface="Fira Sans SemiBold"/>
                <a:sym typeface="Fira Sans SemiBold"/>
              </a:rPr>
              <a:t>Image Captioning</a:t>
            </a:r>
            <a:endParaRPr sz="3300">
              <a:latin typeface="Fira Sans SemiBold"/>
              <a:ea typeface="Fira Sans SemiBold"/>
              <a:cs typeface="Fira Sans SemiBold"/>
              <a:sym typeface="Fira Sans SemiBold"/>
            </a:endParaRPr>
          </a:p>
          <a:p>
            <a:pPr indent="0" lvl="0" marL="0" rtl="0" algn="ctr">
              <a:lnSpc>
                <a:spcPct val="100000"/>
              </a:lnSpc>
              <a:spcBef>
                <a:spcPts val="0"/>
              </a:spcBef>
              <a:spcAft>
                <a:spcPts val="0"/>
              </a:spcAft>
              <a:buNone/>
            </a:pPr>
            <a:r>
              <a:rPr lang="en" sz="3300">
                <a:latin typeface="Fira Sans SemiBold"/>
                <a:ea typeface="Fira Sans SemiBold"/>
                <a:cs typeface="Fira Sans SemiBold"/>
                <a:sym typeface="Fira Sans SemiBold"/>
              </a:rPr>
              <a:t>With Audio Generation</a:t>
            </a:r>
            <a:endParaRPr sz="3300">
              <a:latin typeface="Fira Sans SemiBold"/>
              <a:ea typeface="Fira Sans SemiBold"/>
              <a:cs typeface="Fira Sans SemiBold"/>
              <a:sym typeface="Fira Sans SemiBold"/>
            </a:endParaRPr>
          </a:p>
        </p:txBody>
      </p:sp>
      <p:sp>
        <p:nvSpPr>
          <p:cNvPr id="61" name="Google Shape;61;p14"/>
          <p:cNvSpPr txBox="1"/>
          <p:nvPr/>
        </p:nvSpPr>
        <p:spPr>
          <a:xfrm>
            <a:off x="457200" y="2484733"/>
            <a:ext cx="38730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E8A060"/>
                </a:solidFill>
                <a:latin typeface="Fira Sans"/>
                <a:ea typeface="Fira Sans"/>
                <a:cs typeface="Fira Sans"/>
                <a:sym typeface="Fira Sans"/>
              </a:rPr>
              <a:t>Image Speaks a Thousand Words</a:t>
            </a:r>
            <a:endParaRPr b="1" sz="1700">
              <a:solidFill>
                <a:srgbClr val="E8A060"/>
              </a:solidFill>
              <a:latin typeface="Fira Sans"/>
              <a:ea typeface="Fira Sans"/>
              <a:cs typeface="Fira Sans"/>
              <a:sym typeface="Fira Sans"/>
            </a:endParaRPr>
          </a:p>
        </p:txBody>
      </p:sp>
      <p:sp>
        <p:nvSpPr>
          <p:cNvPr id="62" name="Google Shape;62;p14"/>
          <p:cNvSpPr/>
          <p:nvPr/>
        </p:nvSpPr>
        <p:spPr>
          <a:xfrm>
            <a:off x="4330215" y="367809"/>
            <a:ext cx="1041818" cy="87326"/>
          </a:xfrm>
          <a:custGeom>
            <a:rect b="b" l="l" r="r" t="t"/>
            <a:pathLst>
              <a:path extrusionOk="0" h="2851" w="34013">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991050" y="3122508"/>
            <a:ext cx="2543100" cy="16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30475E"/>
                </a:solidFill>
                <a:latin typeface="Fira Sans"/>
                <a:ea typeface="Fira Sans"/>
                <a:cs typeface="Fira Sans"/>
                <a:sym typeface="Fira Sans"/>
              </a:rPr>
              <a:t>Team 6</a:t>
            </a:r>
            <a:br>
              <a:rPr b="1" lang="en" sz="1700">
                <a:solidFill>
                  <a:srgbClr val="30475E"/>
                </a:solidFill>
                <a:latin typeface="Fira Sans"/>
                <a:ea typeface="Fira Sans"/>
                <a:cs typeface="Fira Sans"/>
                <a:sym typeface="Fira Sans"/>
              </a:rPr>
            </a:br>
            <a:endParaRPr b="1" sz="1700">
              <a:solidFill>
                <a:srgbClr val="30475E"/>
              </a:solidFill>
              <a:latin typeface="Fira Sans"/>
              <a:ea typeface="Fira Sans"/>
              <a:cs typeface="Fira Sans"/>
              <a:sym typeface="Fira Sans"/>
            </a:endParaRPr>
          </a:p>
          <a:p>
            <a:pPr indent="-311150" lvl="0" marL="457200" rtl="0" algn="l">
              <a:spcBef>
                <a:spcPts val="0"/>
              </a:spcBef>
              <a:spcAft>
                <a:spcPts val="0"/>
              </a:spcAft>
              <a:buClr>
                <a:srgbClr val="30475E"/>
              </a:buClr>
              <a:buSzPts val="1300"/>
              <a:buFont typeface="Fira Sans"/>
              <a:buChar char="●"/>
            </a:pPr>
            <a:r>
              <a:rPr b="1" lang="en" sz="1300">
                <a:solidFill>
                  <a:srgbClr val="30475E"/>
                </a:solidFill>
                <a:latin typeface="Fira Sans"/>
                <a:ea typeface="Fira Sans"/>
                <a:cs typeface="Fira Sans"/>
                <a:sym typeface="Fira Sans"/>
              </a:rPr>
              <a:t>Bhakti Jayesh Raichura</a:t>
            </a:r>
            <a:endParaRPr b="1" sz="1300">
              <a:solidFill>
                <a:srgbClr val="30475E"/>
              </a:solidFill>
              <a:latin typeface="Fira Sans"/>
              <a:ea typeface="Fira Sans"/>
              <a:cs typeface="Fira Sans"/>
              <a:sym typeface="Fira Sans"/>
            </a:endParaRPr>
          </a:p>
          <a:p>
            <a:pPr indent="-304800" lvl="0" marL="457200" rtl="0" algn="l">
              <a:spcBef>
                <a:spcPts val="0"/>
              </a:spcBef>
              <a:spcAft>
                <a:spcPts val="0"/>
              </a:spcAft>
              <a:buClr>
                <a:srgbClr val="30475E"/>
              </a:buClr>
              <a:buSzPts val="1200"/>
              <a:buFont typeface="Fira Sans"/>
              <a:buChar char="●"/>
            </a:pPr>
            <a:r>
              <a:rPr b="1" lang="en" sz="1200">
                <a:solidFill>
                  <a:srgbClr val="30475E"/>
                </a:solidFill>
                <a:latin typeface="Fira Sans"/>
                <a:ea typeface="Fira Sans"/>
                <a:cs typeface="Fira Sans"/>
                <a:sym typeface="Fira Sans"/>
              </a:rPr>
              <a:t>Khushee Subash Thakker</a:t>
            </a:r>
            <a:endParaRPr b="1" sz="1200">
              <a:solidFill>
                <a:srgbClr val="30475E"/>
              </a:solidFill>
              <a:latin typeface="Fira Sans"/>
              <a:ea typeface="Fira Sans"/>
              <a:cs typeface="Fira Sans"/>
              <a:sym typeface="Fira Sans"/>
            </a:endParaRPr>
          </a:p>
          <a:p>
            <a:pPr indent="-304800" lvl="0" marL="457200" rtl="0" algn="l">
              <a:spcBef>
                <a:spcPts val="0"/>
              </a:spcBef>
              <a:spcAft>
                <a:spcPts val="0"/>
              </a:spcAft>
              <a:buClr>
                <a:srgbClr val="30475E"/>
              </a:buClr>
              <a:buSzPts val="1200"/>
              <a:buFont typeface="Fira Sans"/>
              <a:buChar char="●"/>
            </a:pPr>
            <a:r>
              <a:rPr b="1" lang="en" sz="1200">
                <a:solidFill>
                  <a:srgbClr val="30475E"/>
                </a:solidFill>
                <a:latin typeface="Fira Sans"/>
                <a:ea typeface="Fira Sans"/>
                <a:cs typeface="Fira Sans"/>
                <a:sym typeface="Fira Sans"/>
              </a:rPr>
              <a:t>Shreya Srirama</a:t>
            </a:r>
            <a:endParaRPr b="1" sz="1200">
              <a:solidFill>
                <a:srgbClr val="30475E"/>
              </a:solidFill>
              <a:latin typeface="Fira Sans"/>
              <a:ea typeface="Fira Sans"/>
              <a:cs typeface="Fira Sans"/>
              <a:sym typeface="Fira Sans"/>
            </a:endParaRPr>
          </a:p>
          <a:p>
            <a:pPr indent="-304800" lvl="0" marL="457200" rtl="0" algn="l">
              <a:spcBef>
                <a:spcPts val="0"/>
              </a:spcBef>
              <a:spcAft>
                <a:spcPts val="0"/>
              </a:spcAft>
              <a:buClr>
                <a:srgbClr val="30475E"/>
              </a:buClr>
              <a:buSzPts val="1200"/>
              <a:buFont typeface="Fira Sans"/>
              <a:buChar char="●"/>
            </a:pPr>
            <a:r>
              <a:rPr b="1" lang="en" sz="1200">
                <a:solidFill>
                  <a:srgbClr val="30475E"/>
                </a:solidFill>
                <a:latin typeface="Fira Sans"/>
                <a:ea typeface="Fira Sans"/>
                <a:cs typeface="Fira Sans"/>
                <a:sym typeface="Fira Sans"/>
              </a:rPr>
              <a:t>Varsha Srinivasan</a:t>
            </a:r>
            <a:endParaRPr b="1" sz="1200">
              <a:solidFill>
                <a:srgbClr val="30475E"/>
              </a:solidFill>
              <a:latin typeface="Fira Sans"/>
              <a:ea typeface="Fira Sans"/>
              <a:cs typeface="Fira Sans"/>
              <a:sym typeface="Fira Sans"/>
            </a:endParaRPr>
          </a:p>
        </p:txBody>
      </p:sp>
      <p:grpSp>
        <p:nvGrpSpPr>
          <p:cNvPr id="64" name="Google Shape;64;p14"/>
          <p:cNvGrpSpPr/>
          <p:nvPr/>
        </p:nvGrpSpPr>
        <p:grpSpPr>
          <a:xfrm>
            <a:off x="4554747" y="784065"/>
            <a:ext cx="4029457" cy="3575355"/>
            <a:chOff x="3492900" y="2784250"/>
            <a:chExt cx="2062475" cy="1573175"/>
          </a:xfrm>
        </p:grpSpPr>
        <p:sp>
          <p:nvSpPr>
            <p:cNvPr id="65" name="Google Shape;65;p14"/>
            <p:cNvSpPr/>
            <p:nvPr/>
          </p:nvSpPr>
          <p:spPr>
            <a:xfrm>
              <a:off x="3492900" y="3838025"/>
              <a:ext cx="2062475" cy="228050"/>
            </a:xfrm>
            <a:custGeom>
              <a:rect b="b" l="l" r="r" t="t"/>
              <a:pathLst>
                <a:path extrusionOk="0" h="9122" w="82499">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3492900" y="2784250"/>
              <a:ext cx="2061675" cy="1053800"/>
            </a:xfrm>
            <a:custGeom>
              <a:rect b="b" l="l" r="r" t="t"/>
              <a:pathLst>
                <a:path extrusionOk="0" h="42152" w="82467">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E8A060"/>
                </a:solidFill>
                <a:latin typeface="Fira Sans"/>
                <a:ea typeface="Fira Sans"/>
                <a:cs typeface="Fira Sans"/>
                <a:sym typeface="Fira Sans"/>
              </a:endParaRPr>
            </a:p>
          </p:txBody>
        </p:sp>
        <p:sp>
          <p:nvSpPr>
            <p:cNvPr id="67" name="Google Shape;67;p14"/>
            <p:cNvSpPr/>
            <p:nvPr/>
          </p:nvSpPr>
          <p:spPr>
            <a:xfrm>
              <a:off x="4103325" y="4066050"/>
              <a:ext cx="841625" cy="291375"/>
            </a:xfrm>
            <a:custGeom>
              <a:rect b="b" l="l" r="r" t="t"/>
              <a:pathLst>
                <a:path extrusionOk="0" h="11655" w="33665">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 name="Google Shape;68;p14"/>
          <p:cNvPicPr preferRelativeResize="0"/>
          <p:nvPr/>
        </p:nvPicPr>
        <p:blipFill rotWithShape="1">
          <a:blip r:embed="rId3">
            <a:alphaModFix/>
          </a:blip>
          <a:srcRect b="41345" l="0" r="0" t="0"/>
          <a:stretch/>
        </p:blipFill>
        <p:spPr>
          <a:xfrm>
            <a:off x="5532550" y="842375"/>
            <a:ext cx="2301901" cy="2285482"/>
          </a:xfrm>
          <a:prstGeom prst="rect">
            <a:avLst/>
          </a:prstGeom>
          <a:noFill/>
          <a:ln cap="flat" cmpd="sng" w="19050">
            <a:solidFill>
              <a:schemeClr val="accent4"/>
            </a:solidFill>
            <a:prstDash val="solid"/>
            <a:round/>
            <a:headEnd len="sm" w="sm" type="none"/>
            <a:tailEnd len="sm" w="sm" type="none"/>
          </a:ln>
        </p:spPr>
      </p:pic>
      <p:sp>
        <p:nvSpPr>
          <p:cNvPr id="69" name="Google Shape;69;p14"/>
          <p:cNvSpPr/>
          <p:nvPr/>
        </p:nvSpPr>
        <p:spPr>
          <a:xfrm>
            <a:off x="6147950" y="3687450"/>
            <a:ext cx="913136" cy="418599"/>
          </a:xfrm>
          <a:custGeom>
            <a:rect b="b" l="l" r="r" t="t"/>
            <a:pathLst>
              <a:path extrusionOk="0" h="4276" w="17514">
                <a:moveTo>
                  <a:pt x="1" y="0"/>
                </a:moveTo>
                <a:lnTo>
                  <a:pt x="8425" y="2059"/>
                </a:lnTo>
                <a:lnTo>
                  <a:pt x="17514" y="4275"/>
                </a:lnTo>
                <a:cubicBezTo>
                  <a:pt x="17102" y="3040"/>
                  <a:pt x="16849" y="1647"/>
                  <a:pt x="1684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txBox="1"/>
          <p:nvPr/>
        </p:nvSpPr>
        <p:spPr>
          <a:xfrm>
            <a:off x="1050700" y="411475"/>
            <a:ext cx="74781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Data Preprocessing and caption preparation</a:t>
            </a:r>
            <a:endParaRPr sz="2800">
              <a:latin typeface="Fira Sans Medium"/>
              <a:ea typeface="Fira Sans Medium"/>
              <a:cs typeface="Fira Sans Medium"/>
              <a:sym typeface="Fira Sans Medium"/>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sp>
        <p:nvSpPr>
          <p:cNvPr id="329" name="Google Shape;329;p23"/>
          <p:cNvSpPr txBox="1"/>
          <p:nvPr>
            <p:ph idx="4294967295" type="subTitle"/>
          </p:nvPr>
        </p:nvSpPr>
        <p:spPr>
          <a:xfrm>
            <a:off x="219775" y="895600"/>
            <a:ext cx="6624600" cy="3245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Images are Resize, augmented &amp; Normalization (required for InceptionV3)</a:t>
            </a:r>
            <a:endParaRPr sz="1400">
              <a:solidFill>
                <a:schemeClr val="dk1"/>
              </a:solidFill>
              <a:latin typeface="Fira Sans"/>
              <a:ea typeface="Fira Sans"/>
              <a:cs typeface="Fira Sans"/>
              <a:sym typeface="Fira Sans"/>
            </a:endParaRPr>
          </a:p>
          <a:p>
            <a:pPr indent="-317500" lvl="0" marL="457200" rtl="0" algn="l">
              <a:lnSpc>
                <a:spcPct val="150000"/>
              </a:lnSpc>
              <a:spcBef>
                <a:spcPts val="100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We download this pre-trained model, truncate the Classifier section and encode the training images. </a:t>
            </a:r>
            <a:endParaRPr sz="1400">
              <a:solidFill>
                <a:schemeClr val="dk1"/>
              </a:solidFill>
              <a:latin typeface="Fira Sans"/>
              <a:ea typeface="Fira Sans"/>
              <a:cs typeface="Fira Sans"/>
              <a:sym typeface="Fira Sans"/>
            </a:endParaRPr>
          </a:p>
          <a:p>
            <a:pPr indent="-317500" lvl="0" marL="457200" rtl="0" algn="l">
              <a:lnSpc>
                <a:spcPct val="150000"/>
              </a:lnSpc>
              <a:spcBef>
                <a:spcPts val="100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For captions, converted all words to lowercase and removed punctuation, words with numbers and short words with a single character.</a:t>
            </a:r>
            <a:endParaRPr sz="1400">
              <a:solidFill>
                <a:schemeClr val="dk1"/>
              </a:solidFill>
              <a:latin typeface="Fira Sans"/>
              <a:ea typeface="Fira Sans"/>
              <a:cs typeface="Fira Sans"/>
              <a:sym typeface="Fira Sans"/>
            </a:endParaRPr>
          </a:p>
          <a:p>
            <a:pPr indent="-317500" lvl="0" marL="457200" rtl="0" algn="l">
              <a:lnSpc>
                <a:spcPct val="150000"/>
              </a:lnSpc>
              <a:spcBef>
                <a:spcPts val="100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Tokenization and length extension by appending padding tokens</a:t>
            </a:r>
            <a:endParaRPr sz="1400">
              <a:solidFill>
                <a:schemeClr val="dk1"/>
              </a:solidFill>
              <a:latin typeface="Fira Sans"/>
              <a:ea typeface="Fira Sans"/>
              <a:cs typeface="Fira Sans"/>
              <a:sym typeface="Fira Sans"/>
            </a:endParaRPr>
          </a:p>
          <a:p>
            <a:pPr indent="-317500" lvl="0" marL="457200" rtl="0" algn="l">
              <a:lnSpc>
                <a:spcPct val="150000"/>
              </a:lnSpc>
              <a:spcBef>
                <a:spcPts val="100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Padding can result in a risk of adding penalty to the model. Hence we use masking. Loss = Loss * Mask</a:t>
            </a:r>
            <a:endParaRPr sz="1400">
              <a:solidFill>
                <a:schemeClr val="dk1"/>
              </a:solidFill>
              <a:latin typeface="Fira Sans"/>
              <a:ea typeface="Fira Sans"/>
              <a:cs typeface="Fira Sans"/>
              <a:sym typeface="Fira Sans"/>
            </a:endParaRPr>
          </a:p>
          <a:p>
            <a:pPr indent="0" lvl="0" marL="457200" rtl="0" algn="l">
              <a:lnSpc>
                <a:spcPct val="150000"/>
              </a:lnSpc>
              <a:spcBef>
                <a:spcPts val="1000"/>
              </a:spcBef>
              <a:spcAft>
                <a:spcPts val="1000"/>
              </a:spcAft>
              <a:buNone/>
            </a:pPr>
            <a:r>
              <a:t/>
            </a:r>
            <a:endParaRPr sz="1400">
              <a:solidFill>
                <a:schemeClr val="dk1"/>
              </a:solidFill>
              <a:latin typeface="Fira Sans"/>
              <a:ea typeface="Fira Sans"/>
              <a:cs typeface="Fira Sans"/>
              <a:sym typeface="Fira Sans"/>
            </a:endParaRPr>
          </a:p>
        </p:txBody>
      </p:sp>
      <p:pic>
        <p:nvPicPr>
          <p:cNvPr id="330" name="Google Shape;330;p23"/>
          <p:cNvPicPr preferRelativeResize="0"/>
          <p:nvPr/>
        </p:nvPicPr>
        <p:blipFill>
          <a:blip r:embed="rId3">
            <a:alphaModFix/>
          </a:blip>
          <a:stretch>
            <a:fillRect/>
          </a:stretch>
        </p:blipFill>
        <p:spPr>
          <a:xfrm>
            <a:off x="7080450" y="1174375"/>
            <a:ext cx="1551875" cy="3019951"/>
          </a:xfrm>
          <a:prstGeom prst="rect">
            <a:avLst/>
          </a:prstGeom>
          <a:noFill/>
          <a:ln>
            <a:noFill/>
          </a:ln>
        </p:spPr>
      </p:pic>
      <p:sp>
        <p:nvSpPr>
          <p:cNvPr id="331" name="Google Shape;331;p23"/>
          <p:cNvSpPr txBox="1"/>
          <p:nvPr/>
        </p:nvSpPr>
        <p:spPr>
          <a:xfrm>
            <a:off x="7146138" y="790950"/>
            <a:ext cx="1420500" cy="323100"/>
          </a:xfrm>
          <a:prstGeom prst="rect">
            <a:avLst/>
          </a:prstGeom>
          <a:solidFill>
            <a:srgbClr val="F2A365"/>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latin typeface="Fira Sans"/>
                <a:ea typeface="Fira Sans"/>
                <a:cs typeface="Fira Sans"/>
                <a:sym typeface="Fira Sans"/>
              </a:rPr>
              <a:t>Vocab: 8918 </a:t>
            </a:r>
            <a:endParaRPr b="1" sz="900">
              <a:latin typeface="Fira Sans"/>
              <a:ea typeface="Fira Sans"/>
              <a:cs typeface="Fira Sans"/>
              <a:sym typeface="Fira Sans"/>
            </a:endParaRPr>
          </a:p>
        </p:txBody>
      </p:sp>
      <p:sp>
        <p:nvSpPr>
          <p:cNvPr id="332" name="Google Shape;332;p23"/>
          <p:cNvSpPr txBox="1"/>
          <p:nvPr/>
        </p:nvSpPr>
        <p:spPr>
          <a:xfrm>
            <a:off x="7146125" y="4254650"/>
            <a:ext cx="1420500" cy="323100"/>
          </a:xfrm>
          <a:prstGeom prst="rect">
            <a:avLst/>
          </a:prstGeom>
          <a:solidFill>
            <a:srgbClr val="F2A365"/>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latin typeface="Fira Sans"/>
                <a:ea typeface="Fira Sans"/>
                <a:cs typeface="Fira Sans"/>
                <a:sym typeface="Fira Sans"/>
              </a:rPr>
              <a:t>Vocab: 8357 </a:t>
            </a:r>
            <a:endParaRPr b="1" sz="900">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4"/>
          <p:cNvSpPr txBox="1"/>
          <p:nvPr/>
        </p:nvSpPr>
        <p:spPr>
          <a:xfrm>
            <a:off x="710250" y="4114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Medium"/>
                <a:ea typeface="Fira Sans Medium"/>
                <a:cs typeface="Fira Sans Medium"/>
                <a:sym typeface="Fira Sans Medium"/>
              </a:rPr>
              <a:t>Deep Learning Models</a:t>
            </a:r>
            <a:endParaRPr sz="2500">
              <a:latin typeface="Fira Sans Medium"/>
              <a:ea typeface="Fira Sans Medium"/>
              <a:cs typeface="Fira Sans Medium"/>
              <a:sym typeface="Fira Sans Medium"/>
            </a:endParaRPr>
          </a:p>
        </p:txBody>
      </p:sp>
      <p:sp>
        <p:nvSpPr>
          <p:cNvPr id="338" name="Google Shape;338;p24"/>
          <p:cNvSpPr txBox="1"/>
          <p:nvPr/>
        </p:nvSpPr>
        <p:spPr>
          <a:xfrm>
            <a:off x="467351" y="1336450"/>
            <a:ext cx="18351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ra Sans Medium"/>
                <a:ea typeface="Fira Sans Medium"/>
                <a:cs typeface="Fira Sans Medium"/>
                <a:sym typeface="Fira Sans Medium"/>
              </a:rPr>
              <a:t>VGG 16</a:t>
            </a:r>
            <a:endParaRPr sz="1500">
              <a:latin typeface="Fira Sans Medium"/>
              <a:ea typeface="Fira Sans Medium"/>
              <a:cs typeface="Fira Sans Medium"/>
              <a:sym typeface="Fira Sans Medium"/>
            </a:endParaRPr>
          </a:p>
        </p:txBody>
      </p:sp>
      <p:sp>
        <p:nvSpPr>
          <p:cNvPr id="339" name="Google Shape;339;p24"/>
          <p:cNvSpPr txBox="1"/>
          <p:nvPr/>
        </p:nvSpPr>
        <p:spPr>
          <a:xfrm>
            <a:off x="446250" y="4134726"/>
            <a:ext cx="18351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Fira Sans Medium"/>
                <a:ea typeface="Fira Sans Medium"/>
                <a:cs typeface="Fira Sans Medium"/>
                <a:sym typeface="Fira Sans Medium"/>
              </a:rPr>
              <a:t>Inception V3</a:t>
            </a:r>
            <a:endParaRPr sz="1500">
              <a:latin typeface="Fira Sans Medium"/>
              <a:ea typeface="Fira Sans Medium"/>
              <a:cs typeface="Fira Sans Medium"/>
              <a:sym typeface="Fira Sans Medium"/>
            </a:endParaRPr>
          </a:p>
        </p:txBody>
      </p:sp>
      <p:sp>
        <p:nvSpPr>
          <p:cNvPr id="340" name="Google Shape;340;p24"/>
          <p:cNvSpPr txBox="1"/>
          <p:nvPr/>
        </p:nvSpPr>
        <p:spPr>
          <a:xfrm>
            <a:off x="6841500" y="1367525"/>
            <a:ext cx="18351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Fira Sans Medium"/>
                <a:ea typeface="Fira Sans Medium"/>
                <a:cs typeface="Fira Sans Medium"/>
                <a:sym typeface="Fira Sans Medium"/>
              </a:rPr>
              <a:t>LSTM</a:t>
            </a:r>
            <a:endParaRPr sz="1500">
              <a:latin typeface="Fira Sans Medium"/>
              <a:ea typeface="Fira Sans Medium"/>
              <a:cs typeface="Fira Sans Medium"/>
              <a:sym typeface="Fira Sans Medium"/>
            </a:endParaRPr>
          </a:p>
        </p:txBody>
      </p:sp>
      <p:sp>
        <p:nvSpPr>
          <p:cNvPr id="341" name="Google Shape;341;p24"/>
          <p:cNvSpPr txBox="1"/>
          <p:nvPr/>
        </p:nvSpPr>
        <p:spPr>
          <a:xfrm>
            <a:off x="6841500" y="1465573"/>
            <a:ext cx="1835100" cy="355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t/>
            </a:r>
            <a:endParaRPr sz="1200">
              <a:latin typeface="Fira Sans"/>
              <a:ea typeface="Fira Sans"/>
              <a:cs typeface="Fira Sans"/>
              <a:sym typeface="Fira Sans"/>
            </a:endParaRPr>
          </a:p>
        </p:txBody>
      </p:sp>
      <p:sp>
        <p:nvSpPr>
          <p:cNvPr id="342" name="Google Shape;342;p24"/>
          <p:cNvSpPr txBox="1"/>
          <p:nvPr/>
        </p:nvSpPr>
        <p:spPr>
          <a:xfrm>
            <a:off x="6883750" y="4134728"/>
            <a:ext cx="18351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Fira Sans Medium"/>
                <a:ea typeface="Fira Sans Medium"/>
                <a:cs typeface="Fira Sans Medium"/>
                <a:sym typeface="Fira Sans Medium"/>
              </a:rPr>
              <a:t>RNN + Attention</a:t>
            </a:r>
            <a:endParaRPr sz="1500">
              <a:latin typeface="Fira Sans Medium"/>
              <a:ea typeface="Fira Sans Medium"/>
              <a:cs typeface="Fira Sans Medium"/>
              <a:sym typeface="Fira Sans Medium"/>
            </a:endParaRPr>
          </a:p>
        </p:txBody>
      </p:sp>
      <p:sp>
        <p:nvSpPr>
          <p:cNvPr id="343" name="Google Shape;343;p24"/>
          <p:cNvSpPr txBox="1"/>
          <p:nvPr/>
        </p:nvSpPr>
        <p:spPr>
          <a:xfrm>
            <a:off x="6841500" y="2619875"/>
            <a:ext cx="18351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E8A060"/>
                </a:solidFill>
                <a:latin typeface="Fira Sans"/>
                <a:ea typeface="Fira Sans"/>
                <a:cs typeface="Fira Sans"/>
                <a:sym typeface="Fira Sans"/>
              </a:rPr>
              <a:t>Caption Generators</a:t>
            </a:r>
            <a:endParaRPr b="1" sz="1100">
              <a:solidFill>
                <a:srgbClr val="E8A060"/>
              </a:solidFill>
              <a:latin typeface="Fira Sans"/>
              <a:ea typeface="Fira Sans"/>
              <a:cs typeface="Fira Sans"/>
              <a:sym typeface="Fira Sans"/>
            </a:endParaRPr>
          </a:p>
        </p:txBody>
      </p:sp>
      <p:sp>
        <p:nvSpPr>
          <p:cNvPr id="344" name="Google Shape;344;p24"/>
          <p:cNvSpPr txBox="1"/>
          <p:nvPr/>
        </p:nvSpPr>
        <p:spPr>
          <a:xfrm>
            <a:off x="3945025" y="2751125"/>
            <a:ext cx="12384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Fira Sans Medium"/>
                <a:ea typeface="Fira Sans Medium"/>
                <a:cs typeface="Fira Sans Medium"/>
                <a:sym typeface="Fira Sans Medium"/>
              </a:rPr>
              <a:t>Models</a:t>
            </a:r>
            <a:endParaRPr sz="1500">
              <a:solidFill>
                <a:schemeClr val="lt1"/>
              </a:solidFill>
              <a:latin typeface="Fira Sans Medium"/>
              <a:ea typeface="Fira Sans Medium"/>
              <a:cs typeface="Fira Sans Medium"/>
              <a:sym typeface="Fira Sans Medium"/>
            </a:endParaRPr>
          </a:p>
        </p:txBody>
      </p:sp>
      <p:sp>
        <p:nvSpPr>
          <p:cNvPr id="345" name="Google Shape;345;p24"/>
          <p:cNvSpPr/>
          <p:nvPr/>
        </p:nvSpPr>
        <p:spPr>
          <a:xfrm>
            <a:off x="2400425" y="948125"/>
            <a:ext cx="4343100" cy="1099500"/>
          </a:xfrm>
          <a:prstGeom prst="roundRect">
            <a:avLst>
              <a:gd fmla="val 16667" name="adj"/>
            </a:avLst>
          </a:prstGeom>
          <a:noFill/>
          <a:ln cap="flat" cmpd="sng" w="9525">
            <a:solidFill>
              <a:srgbClr val="7AC6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4"/>
          <p:cNvGrpSpPr/>
          <p:nvPr/>
        </p:nvGrpSpPr>
        <p:grpSpPr>
          <a:xfrm>
            <a:off x="2498630" y="1066441"/>
            <a:ext cx="4146733" cy="3670244"/>
            <a:chOff x="2254650" y="1798400"/>
            <a:chExt cx="3092500" cy="2737150"/>
          </a:xfrm>
        </p:grpSpPr>
        <p:sp>
          <p:nvSpPr>
            <p:cNvPr id="347" name="Google Shape;347;p24"/>
            <p:cNvSpPr/>
            <p:nvPr/>
          </p:nvSpPr>
          <p:spPr>
            <a:xfrm>
              <a:off x="5108825" y="2237950"/>
              <a:ext cx="71275" cy="71275"/>
            </a:xfrm>
            <a:custGeom>
              <a:rect b="b" l="l" r="r" t="t"/>
              <a:pathLst>
                <a:path extrusionOk="0" h="2851" w="2851">
                  <a:moveTo>
                    <a:pt x="1425" y="571"/>
                  </a:moveTo>
                  <a:cubicBezTo>
                    <a:pt x="1900" y="571"/>
                    <a:pt x="2280" y="951"/>
                    <a:pt x="2280" y="1426"/>
                  </a:cubicBezTo>
                  <a:cubicBezTo>
                    <a:pt x="2280" y="1901"/>
                    <a:pt x="1900" y="2281"/>
                    <a:pt x="1425" y="2281"/>
                  </a:cubicBezTo>
                  <a:cubicBezTo>
                    <a:pt x="950" y="2281"/>
                    <a:pt x="570" y="1901"/>
                    <a:pt x="570" y="1426"/>
                  </a:cubicBezTo>
                  <a:cubicBezTo>
                    <a:pt x="570" y="951"/>
                    <a:pt x="950" y="571"/>
                    <a:pt x="1425" y="571"/>
                  </a:cubicBezTo>
                  <a:close/>
                  <a:moveTo>
                    <a:pt x="1425" y="1"/>
                  </a:moveTo>
                  <a:cubicBezTo>
                    <a:pt x="633" y="1"/>
                    <a:pt x="0" y="634"/>
                    <a:pt x="0" y="1426"/>
                  </a:cubicBezTo>
                  <a:cubicBezTo>
                    <a:pt x="0" y="2186"/>
                    <a:pt x="633" y="2851"/>
                    <a:pt x="1425" y="2851"/>
                  </a:cubicBezTo>
                  <a:cubicBezTo>
                    <a:pt x="2217" y="2851"/>
                    <a:pt x="2850" y="2186"/>
                    <a:pt x="2850" y="1426"/>
                  </a:cubicBezTo>
                  <a:cubicBezTo>
                    <a:pt x="2850" y="634"/>
                    <a:pt x="2217" y="1"/>
                    <a:pt x="142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5276650" y="2236375"/>
              <a:ext cx="70500" cy="71275"/>
            </a:xfrm>
            <a:custGeom>
              <a:rect b="b" l="l" r="r" t="t"/>
              <a:pathLst>
                <a:path extrusionOk="0" h="2851" w="2820">
                  <a:moveTo>
                    <a:pt x="1394" y="570"/>
                  </a:moveTo>
                  <a:cubicBezTo>
                    <a:pt x="1869" y="570"/>
                    <a:pt x="2281" y="950"/>
                    <a:pt x="2249" y="1425"/>
                  </a:cubicBezTo>
                  <a:cubicBezTo>
                    <a:pt x="2249" y="1900"/>
                    <a:pt x="1869" y="2280"/>
                    <a:pt x="1394" y="2280"/>
                  </a:cubicBezTo>
                  <a:cubicBezTo>
                    <a:pt x="951" y="2280"/>
                    <a:pt x="539" y="1900"/>
                    <a:pt x="539" y="1425"/>
                  </a:cubicBezTo>
                  <a:cubicBezTo>
                    <a:pt x="539" y="950"/>
                    <a:pt x="951" y="570"/>
                    <a:pt x="1394" y="570"/>
                  </a:cubicBezTo>
                  <a:close/>
                  <a:moveTo>
                    <a:pt x="1394" y="0"/>
                  </a:moveTo>
                  <a:cubicBezTo>
                    <a:pt x="634" y="0"/>
                    <a:pt x="1" y="665"/>
                    <a:pt x="1" y="1425"/>
                  </a:cubicBezTo>
                  <a:cubicBezTo>
                    <a:pt x="1" y="2217"/>
                    <a:pt x="634" y="2850"/>
                    <a:pt x="1394" y="2850"/>
                  </a:cubicBezTo>
                  <a:cubicBezTo>
                    <a:pt x="2186" y="2850"/>
                    <a:pt x="2820" y="2217"/>
                    <a:pt x="2820" y="1425"/>
                  </a:cubicBezTo>
                  <a:cubicBezTo>
                    <a:pt x="2820" y="665"/>
                    <a:pt x="2186" y="0"/>
                    <a:pt x="139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5207775" y="4092950"/>
              <a:ext cx="71275" cy="71275"/>
            </a:xfrm>
            <a:custGeom>
              <a:rect b="b" l="l" r="r" t="t"/>
              <a:pathLst>
                <a:path extrusionOk="0" h="2851" w="2851">
                  <a:moveTo>
                    <a:pt x="1426" y="571"/>
                  </a:moveTo>
                  <a:cubicBezTo>
                    <a:pt x="1901" y="571"/>
                    <a:pt x="2281" y="951"/>
                    <a:pt x="2281" y="1426"/>
                  </a:cubicBezTo>
                  <a:cubicBezTo>
                    <a:pt x="2281" y="1901"/>
                    <a:pt x="1901" y="2281"/>
                    <a:pt x="1426" y="2281"/>
                  </a:cubicBezTo>
                  <a:cubicBezTo>
                    <a:pt x="951" y="2281"/>
                    <a:pt x="571" y="1901"/>
                    <a:pt x="571" y="1426"/>
                  </a:cubicBezTo>
                  <a:cubicBezTo>
                    <a:pt x="571" y="951"/>
                    <a:pt x="951" y="571"/>
                    <a:pt x="1426" y="571"/>
                  </a:cubicBezTo>
                  <a:close/>
                  <a:moveTo>
                    <a:pt x="1426" y="1"/>
                  </a:moveTo>
                  <a:cubicBezTo>
                    <a:pt x="666" y="1"/>
                    <a:pt x="1" y="634"/>
                    <a:pt x="1" y="1426"/>
                  </a:cubicBezTo>
                  <a:cubicBezTo>
                    <a:pt x="1" y="2218"/>
                    <a:pt x="634" y="2851"/>
                    <a:pt x="1426" y="2851"/>
                  </a:cubicBezTo>
                  <a:cubicBezTo>
                    <a:pt x="2218" y="2851"/>
                    <a:pt x="2851" y="2218"/>
                    <a:pt x="2851" y="1426"/>
                  </a:cubicBezTo>
                  <a:cubicBezTo>
                    <a:pt x="2851" y="634"/>
                    <a:pt x="2218" y="1"/>
                    <a:pt x="1426"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2421700" y="2237950"/>
              <a:ext cx="71275" cy="71275"/>
            </a:xfrm>
            <a:custGeom>
              <a:rect b="b" l="l" r="r" t="t"/>
              <a:pathLst>
                <a:path extrusionOk="0" h="2851" w="2851">
                  <a:moveTo>
                    <a:pt x="1425" y="571"/>
                  </a:moveTo>
                  <a:cubicBezTo>
                    <a:pt x="1900" y="571"/>
                    <a:pt x="2280" y="951"/>
                    <a:pt x="2280" y="1426"/>
                  </a:cubicBezTo>
                  <a:cubicBezTo>
                    <a:pt x="2280" y="1901"/>
                    <a:pt x="1900" y="2281"/>
                    <a:pt x="1425" y="2281"/>
                  </a:cubicBezTo>
                  <a:cubicBezTo>
                    <a:pt x="950" y="2281"/>
                    <a:pt x="570" y="1901"/>
                    <a:pt x="570" y="1426"/>
                  </a:cubicBezTo>
                  <a:cubicBezTo>
                    <a:pt x="570" y="951"/>
                    <a:pt x="950" y="571"/>
                    <a:pt x="1425" y="571"/>
                  </a:cubicBezTo>
                  <a:close/>
                  <a:moveTo>
                    <a:pt x="1425" y="1"/>
                  </a:moveTo>
                  <a:cubicBezTo>
                    <a:pt x="665" y="1"/>
                    <a:pt x="0" y="634"/>
                    <a:pt x="0" y="1426"/>
                  </a:cubicBezTo>
                  <a:cubicBezTo>
                    <a:pt x="0" y="2186"/>
                    <a:pt x="665" y="2851"/>
                    <a:pt x="1425" y="2851"/>
                  </a:cubicBezTo>
                  <a:cubicBezTo>
                    <a:pt x="2217" y="2851"/>
                    <a:pt x="2851" y="2186"/>
                    <a:pt x="2851" y="1426"/>
                  </a:cubicBezTo>
                  <a:cubicBezTo>
                    <a:pt x="2851" y="634"/>
                    <a:pt x="2217" y="1"/>
                    <a:pt x="142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2322725" y="4092950"/>
              <a:ext cx="71275" cy="71275"/>
            </a:xfrm>
            <a:custGeom>
              <a:rect b="b" l="l" r="r" t="t"/>
              <a:pathLst>
                <a:path extrusionOk="0" h="2851" w="2851">
                  <a:moveTo>
                    <a:pt x="1426" y="571"/>
                  </a:moveTo>
                  <a:cubicBezTo>
                    <a:pt x="1901" y="571"/>
                    <a:pt x="2281" y="951"/>
                    <a:pt x="2281" y="1426"/>
                  </a:cubicBezTo>
                  <a:cubicBezTo>
                    <a:pt x="2281" y="1901"/>
                    <a:pt x="1901" y="2281"/>
                    <a:pt x="1426" y="2281"/>
                  </a:cubicBezTo>
                  <a:cubicBezTo>
                    <a:pt x="951" y="2281"/>
                    <a:pt x="571" y="1901"/>
                    <a:pt x="571" y="1426"/>
                  </a:cubicBezTo>
                  <a:cubicBezTo>
                    <a:pt x="571" y="951"/>
                    <a:pt x="951" y="571"/>
                    <a:pt x="1426" y="571"/>
                  </a:cubicBezTo>
                  <a:close/>
                  <a:moveTo>
                    <a:pt x="1426" y="1"/>
                  </a:moveTo>
                  <a:cubicBezTo>
                    <a:pt x="634" y="1"/>
                    <a:pt x="1" y="634"/>
                    <a:pt x="1" y="1426"/>
                  </a:cubicBezTo>
                  <a:cubicBezTo>
                    <a:pt x="1" y="2218"/>
                    <a:pt x="634" y="2851"/>
                    <a:pt x="1426" y="2851"/>
                  </a:cubicBezTo>
                  <a:cubicBezTo>
                    <a:pt x="2217" y="2851"/>
                    <a:pt x="2851" y="2218"/>
                    <a:pt x="2851" y="1426"/>
                  </a:cubicBezTo>
                  <a:cubicBezTo>
                    <a:pt x="2851" y="634"/>
                    <a:pt x="2217" y="1"/>
                    <a:pt x="1426"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p:nvPr/>
          </p:nvSpPr>
          <p:spPr>
            <a:xfrm>
              <a:off x="3765250" y="4465075"/>
              <a:ext cx="71275" cy="70475"/>
            </a:xfrm>
            <a:custGeom>
              <a:rect b="b" l="l" r="r" t="t"/>
              <a:pathLst>
                <a:path extrusionOk="0" h="2819" w="2851">
                  <a:moveTo>
                    <a:pt x="1426" y="570"/>
                  </a:moveTo>
                  <a:cubicBezTo>
                    <a:pt x="1901" y="570"/>
                    <a:pt x="2281" y="950"/>
                    <a:pt x="2281" y="1425"/>
                  </a:cubicBezTo>
                  <a:cubicBezTo>
                    <a:pt x="2281" y="1900"/>
                    <a:pt x="1901" y="2280"/>
                    <a:pt x="1426" y="2280"/>
                  </a:cubicBezTo>
                  <a:cubicBezTo>
                    <a:pt x="951" y="2280"/>
                    <a:pt x="571" y="1900"/>
                    <a:pt x="571" y="1425"/>
                  </a:cubicBezTo>
                  <a:cubicBezTo>
                    <a:pt x="571" y="950"/>
                    <a:pt x="951" y="570"/>
                    <a:pt x="1426" y="570"/>
                  </a:cubicBezTo>
                  <a:close/>
                  <a:moveTo>
                    <a:pt x="1426" y="0"/>
                  </a:moveTo>
                  <a:cubicBezTo>
                    <a:pt x="634" y="0"/>
                    <a:pt x="1" y="634"/>
                    <a:pt x="1" y="1425"/>
                  </a:cubicBezTo>
                  <a:cubicBezTo>
                    <a:pt x="1" y="2185"/>
                    <a:pt x="634" y="2819"/>
                    <a:pt x="1426" y="2819"/>
                  </a:cubicBezTo>
                  <a:cubicBezTo>
                    <a:pt x="2218" y="2819"/>
                    <a:pt x="2851" y="2185"/>
                    <a:pt x="2851" y="1425"/>
                  </a:cubicBezTo>
                  <a:cubicBezTo>
                    <a:pt x="2851" y="634"/>
                    <a:pt x="2218" y="0"/>
                    <a:pt x="142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2278400" y="3860050"/>
              <a:ext cx="691975" cy="652675"/>
            </a:xfrm>
            <a:custGeom>
              <a:rect b="b" l="l" r="r" t="t"/>
              <a:pathLst>
                <a:path extrusionOk="0" h="26107" w="27679">
                  <a:moveTo>
                    <a:pt x="13842" y="1"/>
                  </a:moveTo>
                  <a:cubicBezTo>
                    <a:pt x="13308" y="1"/>
                    <a:pt x="12768" y="34"/>
                    <a:pt x="12224" y="101"/>
                  </a:cubicBezTo>
                  <a:cubicBezTo>
                    <a:pt x="5099" y="988"/>
                    <a:pt x="0" y="7512"/>
                    <a:pt x="887" y="14669"/>
                  </a:cubicBezTo>
                  <a:cubicBezTo>
                    <a:pt x="1706" y="21253"/>
                    <a:pt x="7339" y="26107"/>
                    <a:pt x="13811" y="26107"/>
                  </a:cubicBezTo>
                  <a:cubicBezTo>
                    <a:pt x="14344" y="26107"/>
                    <a:pt x="14882" y="26074"/>
                    <a:pt x="15423" y="26006"/>
                  </a:cubicBezTo>
                  <a:cubicBezTo>
                    <a:pt x="22580" y="25120"/>
                    <a:pt x="27679" y="18596"/>
                    <a:pt x="26792" y="11470"/>
                  </a:cubicBezTo>
                  <a:cubicBezTo>
                    <a:pt x="25973" y="4857"/>
                    <a:pt x="20340" y="1"/>
                    <a:pt x="1384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a:ea typeface="Fira Sans"/>
                  <a:cs typeface="Fira Sans"/>
                  <a:sym typeface="Fira Sans"/>
                </a:rPr>
                <a:t>Encoder</a:t>
              </a:r>
              <a:endParaRPr/>
            </a:p>
          </p:txBody>
        </p:sp>
        <p:sp>
          <p:nvSpPr>
            <p:cNvPr id="354" name="Google Shape;354;p24"/>
            <p:cNvSpPr/>
            <p:nvPr/>
          </p:nvSpPr>
          <p:spPr>
            <a:xfrm>
              <a:off x="2587175" y="1990150"/>
              <a:ext cx="57800" cy="58600"/>
            </a:xfrm>
            <a:custGeom>
              <a:rect b="b" l="l" r="r" t="t"/>
              <a:pathLst>
                <a:path extrusionOk="0" h="2344" w="2312">
                  <a:moveTo>
                    <a:pt x="1172" y="0"/>
                  </a:moveTo>
                  <a:cubicBezTo>
                    <a:pt x="507" y="0"/>
                    <a:pt x="0" y="539"/>
                    <a:pt x="0" y="1172"/>
                  </a:cubicBezTo>
                  <a:cubicBezTo>
                    <a:pt x="0" y="1805"/>
                    <a:pt x="507" y="2344"/>
                    <a:pt x="1172" y="2344"/>
                  </a:cubicBezTo>
                  <a:cubicBezTo>
                    <a:pt x="1805" y="2344"/>
                    <a:pt x="2312" y="1805"/>
                    <a:pt x="2312" y="1172"/>
                  </a:cubicBezTo>
                  <a:cubicBezTo>
                    <a:pt x="2312" y="539"/>
                    <a:pt x="1805" y="0"/>
                    <a:pt x="1172"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2563425" y="2046350"/>
              <a:ext cx="105325" cy="74450"/>
            </a:xfrm>
            <a:custGeom>
              <a:rect b="b" l="l" r="r" t="t"/>
              <a:pathLst>
                <a:path extrusionOk="0" h="2978" w="4213">
                  <a:moveTo>
                    <a:pt x="1362" y="1"/>
                  </a:moveTo>
                  <a:cubicBezTo>
                    <a:pt x="633" y="1"/>
                    <a:pt x="0" y="602"/>
                    <a:pt x="0" y="1362"/>
                  </a:cubicBezTo>
                  <a:lnTo>
                    <a:pt x="0" y="2978"/>
                  </a:lnTo>
                  <a:lnTo>
                    <a:pt x="4212" y="2978"/>
                  </a:lnTo>
                  <a:lnTo>
                    <a:pt x="4212" y="1362"/>
                  </a:lnTo>
                  <a:cubicBezTo>
                    <a:pt x="4212" y="634"/>
                    <a:pt x="3610" y="1"/>
                    <a:pt x="2850"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2534900" y="2167500"/>
              <a:ext cx="165500" cy="12675"/>
            </a:xfrm>
            <a:custGeom>
              <a:rect b="b" l="l" r="r" t="t"/>
              <a:pathLst>
                <a:path extrusionOk="0" h="507" w="6620">
                  <a:moveTo>
                    <a:pt x="254" y="0"/>
                  </a:moveTo>
                  <a:cubicBezTo>
                    <a:pt x="128" y="0"/>
                    <a:pt x="1" y="127"/>
                    <a:pt x="1" y="253"/>
                  </a:cubicBezTo>
                  <a:cubicBezTo>
                    <a:pt x="1" y="380"/>
                    <a:pt x="128" y="507"/>
                    <a:pt x="254" y="507"/>
                  </a:cubicBezTo>
                  <a:lnTo>
                    <a:pt x="6366" y="507"/>
                  </a:lnTo>
                  <a:cubicBezTo>
                    <a:pt x="6493" y="507"/>
                    <a:pt x="6620" y="380"/>
                    <a:pt x="6620" y="253"/>
                  </a:cubicBezTo>
                  <a:cubicBezTo>
                    <a:pt x="6620" y="127"/>
                    <a:pt x="6493" y="0"/>
                    <a:pt x="6366"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2534900" y="2138975"/>
              <a:ext cx="165500" cy="11925"/>
            </a:xfrm>
            <a:custGeom>
              <a:rect b="b" l="l" r="r" t="t"/>
              <a:pathLst>
                <a:path extrusionOk="0" h="477" w="6620">
                  <a:moveTo>
                    <a:pt x="254" y="1"/>
                  </a:moveTo>
                  <a:cubicBezTo>
                    <a:pt x="128" y="1"/>
                    <a:pt x="1" y="96"/>
                    <a:pt x="1" y="254"/>
                  </a:cubicBezTo>
                  <a:cubicBezTo>
                    <a:pt x="1" y="381"/>
                    <a:pt x="128" y="476"/>
                    <a:pt x="254" y="476"/>
                  </a:cubicBezTo>
                  <a:lnTo>
                    <a:pt x="6366" y="476"/>
                  </a:lnTo>
                  <a:cubicBezTo>
                    <a:pt x="6493" y="476"/>
                    <a:pt x="6620" y="381"/>
                    <a:pt x="6620" y="254"/>
                  </a:cubicBezTo>
                  <a:cubicBezTo>
                    <a:pt x="6620" y="96"/>
                    <a:pt x="6493" y="1"/>
                    <a:pt x="636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2534900" y="2196775"/>
              <a:ext cx="165500" cy="11900"/>
            </a:xfrm>
            <a:custGeom>
              <a:rect b="b" l="l" r="r" t="t"/>
              <a:pathLst>
                <a:path extrusionOk="0" h="476" w="6620">
                  <a:moveTo>
                    <a:pt x="254" y="1"/>
                  </a:moveTo>
                  <a:cubicBezTo>
                    <a:pt x="128" y="1"/>
                    <a:pt x="1" y="96"/>
                    <a:pt x="1" y="222"/>
                  </a:cubicBezTo>
                  <a:cubicBezTo>
                    <a:pt x="1" y="381"/>
                    <a:pt x="128" y="476"/>
                    <a:pt x="254" y="476"/>
                  </a:cubicBezTo>
                  <a:lnTo>
                    <a:pt x="6366" y="476"/>
                  </a:lnTo>
                  <a:cubicBezTo>
                    <a:pt x="6493" y="476"/>
                    <a:pt x="6620" y="381"/>
                    <a:pt x="6620" y="222"/>
                  </a:cubicBezTo>
                  <a:cubicBezTo>
                    <a:pt x="6620" y="96"/>
                    <a:pt x="6493" y="1"/>
                    <a:pt x="636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4634575" y="3860050"/>
              <a:ext cx="691200" cy="652675"/>
            </a:xfrm>
            <a:custGeom>
              <a:rect b="b" l="l" r="r" t="t"/>
              <a:pathLst>
                <a:path extrusionOk="0" h="26107" w="27648">
                  <a:moveTo>
                    <a:pt x="13842" y="1"/>
                  </a:moveTo>
                  <a:cubicBezTo>
                    <a:pt x="13308" y="1"/>
                    <a:pt x="12768" y="34"/>
                    <a:pt x="12225" y="101"/>
                  </a:cubicBezTo>
                  <a:cubicBezTo>
                    <a:pt x="5067" y="988"/>
                    <a:pt x="0" y="7512"/>
                    <a:pt x="887" y="14669"/>
                  </a:cubicBezTo>
                  <a:cubicBezTo>
                    <a:pt x="1677" y="21253"/>
                    <a:pt x="7307" y="26107"/>
                    <a:pt x="13805" y="26107"/>
                  </a:cubicBezTo>
                  <a:cubicBezTo>
                    <a:pt x="14339" y="26107"/>
                    <a:pt x="14879" y="26074"/>
                    <a:pt x="15423" y="26006"/>
                  </a:cubicBezTo>
                  <a:cubicBezTo>
                    <a:pt x="22580" y="25120"/>
                    <a:pt x="27647" y="18596"/>
                    <a:pt x="26761" y="11470"/>
                  </a:cubicBezTo>
                  <a:cubicBezTo>
                    <a:pt x="25941" y="4857"/>
                    <a:pt x="20336" y="1"/>
                    <a:pt x="1384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a:ea typeface="Fira Sans"/>
                  <a:cs typeface="Fira Sans"/>
                  <a:sym typeface="Fira Sans"/>
                </a:rPr>
                <a:t>Decoder</a:t>
              </a:r>
              <a:endParaRPr/>
            </a:p>
          </p:txBody>
        </p:sp>
        <p:sp>
          <p:nvSpPr>
            <p:cNvPr id="360" name="Google Shape;360;p24"/>
            <p:cNvSpPr/>
            <p:nvPr/>
          </p:nvSpPr>
          <p:spPr>
            <a:xfrm>
              <a:off x="4853875" y="2274375"/>
              <a:ext cx="120375" cy="60975"/>
            </a:xfrm>
            <a:custGeom>
              <a:rect b="b" l="l" r="r" t="t"/>
              <a:pathLst>
                <a:path extrusionOk="0" h="2439" w="4815">
                  <a:moveTo>
                    <a:pt x="2408" y="0"/>
                  </a:moveTo>
                  <a:cubicBezTo>
                    <a:pt x="1457" y="0"/>
                    <a:pt x="634" y="285"/>
                    <a:pt x="222" y="697"/>
                  </a:cubicBezTo>
                  <a:lnTo>
                    <a:pt x="1" y="697"/>
                  </a:lnTo>
                  <a:lnTo>
                    <a:pt x="1" y="1204"/>
                  </a:lnTo>
                  <a:cubicBezTo>
                    <a:pt x="1" y="1901"/>
                    <a:pt x="1077" y="2439"/>
                    <a:pt x="2408" y="2439"/>
                  </a:cubicBezTo>
                  <a:cubicBezTo>
                    <a:pt x="3738" y="2439"/>
                    <a:pt x="4814" y="1901"/>
                    <a:pt x="4814" y="1204"/>
                  </a:cubicBezTo>
                  <a:lnTo>
                    <a:pt x="4814" y="697"/>
                  </a:lnTo>
                  <a:lnTo>
                    <a:pt x="4561" y="697"/>
                  </a:lnTo>
                  <a:cubicBezTo>
                    <a:pt x="4181" y="285"/>
                    <a:pt x="3358" y="0"/>
                    <a:pt x="240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p:nvPr/>
          </p:nvSpPr>
          <p:spPr>
            <a:xfrm>
              <a:off x="4853875" y="2260900"/>
              <a:ext cx="120375" cy="61800"/>
            </a:xfrm>
            <a:custGeom>
              <a:rect b="b" l="l" r="r" t="t"/>
              <a:pathLst>
                <a:path extrusionOk="0" h="2472" w="4815">
                  <a:moveTo>
                    <a:pt x="2408" y="1"/>
                  </a:moveTo>
                  <a:cubicBezTo>
                    <a:pt x="1077" y="1"/>
                    <a:pt x="1" y="571"/>
                    <a:pt x="1" y="1236"/>
                  </a:cubicBezTo>
                  <a:cubicBezTo>
                    <a:pt x="1" y="1901"/>
                    <a:pt x="1077" y="2471"/>
                    <a:pt x="2408" y="2471"/>
                  </a:cubicBezTo>
                  <a:cubicBezTo>
                    <a:pt x="3738" y="2471"/>
                    <a:pt x="4814" y="1901"/>
                    <a:pt x="4814" y="1236"/>
                  </a:cubicBezTo>
                  <a:cubicBezTo>
                    <a:pt x="4814" y="571"/>
                    <a:pt x="3738" y="33"/>
                    <a:pt x="2408"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4853875" y="2248250"/>
              <a:ext cx="120375" cy="60975"/>
            </a:xfrm>
            <a:custGeom>
              <a:rect b="b" l="l" r="r" t="t"/>
              <a:pathLst>
                <a:path extrusionOk="0" h="2439" w="4815">
                  <a:moveTo>
                    <a:pt x="2408" y="0"/>
                  </a:moveTo>
                  <a:cubicBezTo>
                    <a:pt x="1457" y="0"/>
                    <a:pt x="634" y="285"/>
                    <a:pt x="222" y="697"/>
                  </a:cubicBezTo>
                  <a:lnTo>
                    <a:pt x="1" y="697"/>
                  </a:lnTo>
                  <a:lnTo>
                    <a:pt x="1" y="1204"/>
                  </a:lnTo>
                  <a:cubicBezTo>
                    <a:pt x="1" y="1869"/>
                    <a:pt x="1077" y="2439"/>
                    <a:pt x="2408" y="2439"/>
                  </a:cubicBezTo>
                  <a:cubicBezTo>
                    <a:pt x="3738" y="2439"/>
                    <a:pt x="4814" y="1900"/>
                    <a:pt x="4814" y="1204"/>
                  </a:cubicBezTo>
                  <a:lnTo>
                    <a:pt x="4814" y="697"/>
                  </a:lnTo>
                  <a:lnTo>
                    <a:pt x="4561" y="697"/>
                  </a:lnTo>
                  <a:cubicBezTo>
                    <a:pt x="4181" y="285"/>
                    <a:pt x="3358" y="0"/>
                    <a:pt x="240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4853875" y="2234775"/>
              <a:ext cx="120375" cy="61000"/>
            </a:xfrm>
            <a:custGeom>
              <a:rect b="b" l="l" r="r" t="t"/>
              <a:pathLst>
                <a:path extrusionOk="0" h="2440" w="4815">
                  <a:moveTo>
                    <a:pt x="2408" y="1"/>
                  </a:moveTo>
                  <a:cubicBezTo>
                    <a:pt x="1077" y="1"/>
                    <a:pt x="1" y="571"/>
                    <a:pt x="1" y="1236"/>
                  </a:cubicBezTo>
                  <a:cubicBezTo>
                    <a:pt x="1" y="1901"/>
                    <a:pt x="1077" y="2439"/>
                    <a:pt x="2408" y="2439"/>
                  </a:cubicBezTo>
                  <a:cubicBezTo>
                    <a:pt x="3738" y="2439"/>
                    <a:pt x="4814" y="1901"/>
                    <a:pt x="4814" y="1236"/>
                  </a:cubicBezTo>
                  <a:cubicBezTo>
                    <a:pt x="4814" y="571"/>
                    <a:pt x="3738" y="1"/>
                    <a:pt x="2408"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4853875" y="2221325"/>
              <a:ext cx="120375" cy="61000"/>
            </a:xfrm>
            <a:custGeom>
              <a:rect b="b" l="l" r="r" t="t"/>
              <a:pathLst>
                <a:path extrusionOk="0" h="2440" w="4815">
                  <a:moveTo>
                    <a:pt x="2408" y="1"/>
                  </a:moveTo>
                  <a:cubicBezTo>
                    <a:pt x="1457" y="1"/>
                    <a:pt x="634" y="286"/>
                    <a:pt x="222" y="697"/>
                  </a:cubicBezTo>
                  <a:lnTo>
                    <a:pt x="1" y="697"/>
                  </a:lnTo>
                  <a:lnTo>
                    <a:pt x="1" y="1236"/>
                  </a:lnTo>
                  <a:cubicBezTo>
                    <a:pt x="1" y="1901"/>
                    <a:pt x="1077" y="2439"/>
                    <a:pt x="2408" y="2439"/>
                  </a:cubicBezTo>
                  <a:cubicBezTo>
                    <a:pt x="3738" y="2439"/>
                    <a:pt x="4814" y="1901"/>
                    <a:pt x="4814" y="1236"/>
                  </a:cubicBezTo>
                  <a:lnTo>
                    <a:pt x="4814" y="697"/>
                  </a:lnTo>
                  <a:lnTo>
                    <a:pt x="4561" y="697"/>
                  </a:lnTo>
                  <a:cubicBezTo>
                    <a:pt x="4181" y="286"/>
                    <a:pt x="3358" y="1"/>
                    <a:pt x="2408"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4853875" y="2208650"/>
              <a:ext cx="120375" cy="61000"/>
            </a:xfrm>
            <a:custGeom>
              <a:rect b="b" l="l" r="r" t="t"/>
              <a:pathLst>
                <a:path extrusionOk="0" h="2440" w="4815">
                  <a:moveTo>
                    <a:pt x="2408" y="1"/>
                  </a:moveTo>
                  <a:cubicBezTo>
                    <a:pt x="1077" y="1"/>
                    <a:pt x="1" y="539"/>
                    <a:pt x="1" y="1204"/>
                  </a:cubicBezTo>
                  <a:cubicBezTo>
                    <a:pt x="1" y="1869"/>
                    <a:pt x="1077" y="2439"/>
                    <a:pt x="2408" y="2439"/>
                  </a:cubicBezTo>
                  <a:cubicBezTo>
                    <a:pt x="3738" y="2439"/>
                    <a:pt x="4814" y="1869"/>
                    <a:pt x="4814" y="1204"/>
                  </a:cubicBezTo>
                  <a:cubicBezTo>
                    <a:pt x="4814" y="539"/>
                    <a:pt x="3738" y="1"/>
                    <a:pt x="2408"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a:off x="4853875" y="2195200"/>
              <a:ext cx="120375" cy="60975"/>
            </a:xfrm>
            <a:custGeom>
              <a:rect b="b" l="l" r="r" t="t"/>
              <a:pathLst>
                <a:path extrusionOk="0" h="2439" w="4815">
                  <a:moveTo>
                    <a:pt x="2408" y="0"/>
                  </a:moveTo>
                  <a:cubicBezTo>
                    <a:pt x="1457" y="0"/>
                    <a:pt x="634" y="285"/>
                    <a:pt x="222" y="697"/>
                  </a:cubicBezTo>
                  <a:lnTo>
                    <a:pt x="1" y="697"/>
                  </a:lnTo>
                  <a:lnTo>
                    <a:pt x="1" y="1204"/>
                  </a:lnTo>
                  <a:cubicBezTo>
                    <a:pt x="1" y="1901"/>
                    <a:pt x="1077" y="2439"/>
                    <a:pt x="2408" y="2439"/>
                  </a:cubicBezTo>
                  <a:cubicBezTo>
                    <a:pt x="3738" y="2439"/>
                    <a:pt x="4814" y="1901"/>
                    <a:pt x="4814" y="1204"/>
                  </a:cubicBezTo>
                  <a:lnTo>
                    <a:pt x="4814" y="697"/>
                  </a:lnTo>
                  <a:lnTo>
                    <a:pt x="4561" y="697"/>
                  </a:lnTo>
                  <a:cubicBezTo>
                    <a:pt x="4181" y="285"/>
                    <a:pt x="3358" y="0"/>
                    <a:pt x="240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4853875" y="2181750"/>
              <a:ext cx="120375" cy="61775"/>
            </a:xfrm>
            <a:custGeom>
              <a:rect b="b" l="l" r="r" t="t"/>
              <a:pathLst>
                <a:path extrusionOk="0" h="2471" w="4815">
                  <a:moveTo>
                    <a:pt x="2408" y="0"/>
                  </a:moveTo>
                  <a:cubicBezTo>
                    <a:pt x="1077" y="0"/>
                    <a:pt x="1" y="570"/>
                    <a:pt x="1" y="1235"/>
                  </a:cubicBezTo>
                  <a:cubicBezTo>
                    <a:pt x="1" y="1900"/>
                    <a:pt x="1077" y="2470"/>
                    <a:pt x="2408" y="2470"/>
                  </a:cubicBezTo>
                  <a:cubicBezTo>
                    <a:pt x="3738" y="2470"/>
                    <a:pt x="4814" y="1900"/>
                    <a:pt x="4814" y="1235"/>
                  </a:cubicBezTo>
                  <a:cubicBezTo>
                    <a:pt x="4814" y="570"/>
                    <a:pt x="3738" y="32"/>
                    <a:pt x="2408"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4853875" y="2158000"/>
              <a:ext cx="120375" cy="60975"/>
            </a:xfrm>
            <a:custGeom>
              <a:rect b="b" l="l" r="r" t="t"/>
              <a:pathLst>
                <a:path extrusionOk="0" h="2439" w="4815">
                  <a:moveTo>
                    <a:pt x="2408" y="0"/>
                  </a:moveTo>
                  <a:cubicBezTo>
                    <a:pt x="1077" y="0"/>
                    <a:pt x="1" y="538"/>
                    <a:pt x="1" y="1203"/>
                  </a:cubicBezTo>
                  <a:cubicBezTo>
                    <a:pt x="1" y="1869"/>
                    <a:pt x="1077" y="2439"/>
                    <a:pt x="2408" y="2439"/>
                  </a:cubicBezTo>
                  <a:cubicBezTo>
                    <a:pt x="3738" y="2439"/>
                    <a:pt x="4814" y="1869"/>
                    <a:pt x="4814" y="1203"/>
                  </a:cubicBezTo>
                  <a:cubicBezTo>
                    <a:pt x="4814" y="538"/>
                    <a:pt x="3738" y="0"/>
                    <a:pt x="2408"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4853875" y="2143750"/>
              <a:ext cx="120375" cy="60975"/>
            </a:xfrm>
            <a:custGeom>
              <a:rect b="b" l="l" r="r" t="t"/>
              <a:pathLst>
                <a:path extrusionOk="0" h="2439" w="4815">
                  <a:moveTo>
                    <a:pt x="2408" y="0"/>
                  </a:moveTo>
                  <a:cubicBezTo>
                    <a:pt x="1457" y="0"/>
                    <a:pt x="634" y="285"/>
                    <a:pt x="222" y="697"/>
                  </a:cubicBezTo>
                  <a:lnTo>
                    <a:pt x="1" y="697"/>
                  </a:lnTo>
                  <a:lnTo>
                    <a:pt x="1" y="1235"/>
                  </a:lnTo>
                  <a:cubicBezTo>
                    <a:pt x="1" y="1900"/>
                    <a:pt x="1077" y="2439"/>
                    <a:pt x="2408" y="2439"/>
                  </a:cubicBezTo>
                  <a:cubicBezTo>
                    <a:pt x="3738" y="2439"/>
                    <a:pt x="4814" y="1900"/>
                    <a:pt x="4814" y="1235"/>
                  </a:cubicBezTo>
                  <a:lnTo>
                    <a:pt x="4814" y="697"/>
                  </a:lnTo>
                  <a:lnTo>
                    <a:pt x="4561" y="697"/>
                  </a:lnTo>
                  <a:cubicBezTo>
                    <a:pt x="4181" y="285"/>
                    <a:pt x="3358" y="0"/>
                    <a:pt x="240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4853875" y="2131075"/>
              <a:ext cx="120375" cy="60975"/>
            </a:xfrm>
            <a:custGeom>
              <a:rect b="b" l="l" r="r" t="t"/>
              <a:pathLst>
                <a:path extrusionOk="0" h="2439" w="4815">
                  <a:moveTo>
                    <a:pt x="2408" y="0"/>
                  </a:moveTo>
                  <a:cubicBezTo>
                    <a:pt x="1077" y="0"/>
                    <a:pt x="1" y="539"/>
                    <a:pt x="1" y="1204"/>
                  </a:cubicBezTo>
                  <a:cubicBezTo>
                    <a:pt x="1" y="1900"/>
                    <a:pt x="1077" y="2439"/>
                    <a:pt x="2408" y="2439"/>
                  </a:cubicBezTo>
                  <a:cubicBezTo>
                    <a:pt x="3738" y="2439"/>
                    <a:pt x="4814" y="1900"/>
                    <a:pt x="4814" y="1204"/>
                  </a:cubicBezTo>
                  <a:cubicBezTo>
                    <a:pt x="4814" y="539"/>
                    <a:pt x="3738" y="0"/>
                    <a:pt x="2408"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a:off x="4853875" y="2117600"/>
              <a:ext cx="120375" cy="61000"/>
            </a:xfrm>
            <a:custGeom>
              <a:rect b="b" l="l" r="r" t="t"/>
              <a:pathLst>
                <a:path extrusionOk="0" h="2440" w="4815">
                  <a:moveTo>
                    <a:pt x="2408" y="1"/>
                  </a:moveTo>
                  <a:cubicBezTo>
                    <a:pt x="1457" y="1"/>
                    <a:pt x="634" y="286"/>
                    <a:pt x="222" y="698"/>
                  </a:cubicBezTo>
                  <a:lnTo>
                    <a:pt x="1" y="698"/>
                  </a:lnTo>
                  <a:lnTo>
                    <a:pt x="1" y="1236"/>
                  </a:lnTo>
                  <a:cubicBezTo>
                    <a:pt x="1" y="1901"/>
                    <a:pt x="1077" y="2439"/>
                    <a:pt x="2408" y="2439"/>
                  </a:cubicBezTo>
                  <a:cubicBezTo>
                    <a:pt x="3738" y="2439"/>
                    <a:pt x="4814" y="1901"/>
                    <a:pt x="4814" y="1236"/>
                  </a:cubicBezTo>
                  <a:lnTo>
                    <a:pt x="4814" y="698"/>
                  </a:lnTo>
                  <a:lnTo>
                    <a:pt x="4561" y="698"/>
                  </a:lnTo>
                  <a:cubicBezTo>
                    <a:pt x="4181" y="286"/>
                    <a:pt x="3358" y="1"/>
                    <a:pt x="2408"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4853875" y="2104950"/>
              <a:ext cx="120375" cy="60975"/>
            </a:xfrm>
            <a:custGeom>
              <a:rect b="b" l="l" r="r" t="t"/>
              <a:pathLst>
                <a:path extrusionOk="0" h="2439" w="4815">
                  <a:moveTo>
                    <a:pt x="2408" y="0"/>
                  </a:moveTo>
                  <a:cubicBezTo>
                    <a:pt x="1077" y="0"/>
                    <a:pt x="1" y="539"/>
                    <a:pt x="1" y="1204"/>
                  </a:cubicBezTo>
                  <a:cubicBezTo>
                    <a:pt x="1" y="1900"/>
                    <a:pt x="1077" y="2439"/>
                    <a:pt x="2408" y="2439"/>
                  </a:cubicBezTo>
                  <a:cubicBezTo>
                    <a:pt x="3738" y="2439"/>
                    <a:pt x="4814" y="1900"/>
                    <a:pt x="4814" y="1204"/>
                  </a:cubicBezTo>
                  <a:cubicBezTo>
                    <a:pt x="4814" y="539"/>
                    <a:pt x="3738" y="0"/>
                    <a:pt x="2408"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4990850" y="2276750"/>
              <a:ext cx="119575" cy="60975"/>
            </a:xfrm>
            <a:custGeom>
              <a:rect b="b" l="l" r="r" t="t"/>
              <a:pathLst>
                <a:path extrusionOk="0" h="2439" w="4783">
                  <a:moveTo>
                    <a:pt x="2407" y="0"/>
                  </a:moveTo>
                  <a:cubicBezTo>
                    <a:pt x="1426" y="0"/>
                    <a:pt x="602" y="285"/>
                    <a:pt x="222" y="697"/>
                  </a:cubicBezTo>
                  <a:lnTo>
                    <a:pt x="0" y="697"/>
                  </a:lnTo>
                  <a:lnTo>
                    <a:pt x="0" y="1204"/>
                  </a:lnTo>
                  <a:cubicBezTo>
                    <a:pt x="0" y="1869"/>
                    <a:pt x="1077" y="2439"/>
                    <a:pt x="2407" y="2439"/>
                  </a:cubicBezTo>
                  <a:cubicBezTo>
                    <a:pt x="3737" y="2439"/>
                    <a:pt x="4782" y="1869"/>
                    <a:pt x="4782" y="1204"/>
                  </a:cubicBezTo>
                  <a:lnTo>
                    <a:pt x="4782" y="697"/>
                  </a:lnTo>
                  <a:lnTo>
                    <a:pt x="4561" y="697"/>
                  </a:lnTo>
                  <a:cubicBezTo>
                    <a:pt x="4181" y="285"/>
                    <a:pt x="3357" y="0"/>
                    <a:pt x="240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4990850" y="2263300"/>
              <a:ext cx="119575" cy="60975"/>
            </a:xfrm>
            <a:custGeom>
              <a:rect b="b" l="l" r="r" t="t"/>
              <a:pathLst>
                <a:path extrusionOk="0" h="2439" w="4783">
                  <a:moveTo>
                    <a:pt x="2407" y="0"/>
                  </a:moveTo>
                  <a:cubicBezTo>
                    <a:pt x="1077" y="0"/>
                    <a:pt x="0" y="570"/>
                    <a:pt x="0" y="1235"/>
                  </a:cubicBezTo>
                  <a:cubicBezTo>
                    <a:pt x="0" y="1900"/>
                    <a:pt x="1077" y="2439"/>
                    <a:pt x="2407" y="2439"/>
                  </a:cubicBezTo>
                  <a:cubicBezTo>
                    <a:pt x="3737" y="2439"/>
                    <a:pt x="4782" y="1900"/>
                    <a:pt x="4782" y="1235"/>
                  </a:cubicBezTo>
                  <a:cubicBezTo>
                    <a:pt x="4782" y="570"/>
                    <a:pt x="3737" y="0"/>
                    <a:pt x="240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4990850" y="2249825"/>
              <a:ext cx="119575" cy="61775"/>
            </a:xfrm>
            <a:custGeom>
              <a:rect b="b" l="l" r="r" t="t"/>
              <a:pathLst>
                <a:path extrusionOk="0" h="2471" w="4783">
                  <a:moveTo>
                    <a:pt x="2407" y="1"/>
                  </a:moveTo>
                  <a:cubicBezTo>
                    <a:pt x="1426" y="1"/>
                    <a:pt x="602" y="286"/>
                    <a:pt x="222" y="729"/>
                  </a:cubicBezTo>
                  <a:lnTo>
                    <a:pt x="0" y="729"/>
                  </a:lnTo>
                  <a:lnTo>
                    <a:pt x="0" y="1236"/>
                  </a:lnTo>
                  <a:cubicBezTo>
                    <a:pt x="0" y="1901"/>
                    <a:pt x="1077" y="2471"/>
                    <a:pt x="2407" y="2471"/>
                  </a:cubicBezTo>
                  <a:cubicBezTo>
                    <a:pt x="3737" y="2471"/>
                    <a:pt x="4782" y="1901"/>
                    <a:pt x="4782" y="1236"/>
                  </a:cubicBezTo>
                  <a:lnTo>
                    <a:pt x="4782" y="729"/>
                  </a:lnTo>
                  <a:lnTo>
                    <a:pt x="4561" y="729"/>
                  </a:lnTo>
                  <a:cubicBezTo>
                    <a:pt x="4181" y="317"/>
                    <a:pt x="3357" y="1"/>
                    <a:pt x="240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4990850" y="2223700"/>
              <a:ext cx="119575" cy="61000"/>
            </a:xfrm>
            <a:custGeom>
              <a:rect b="b" l="l" r="r" t="t"/>
              <a:pathLst>
                <a:path extrusionOk="0" h="2440" w="4783">
                  <a:moveTo>
                    <a:pt x="2407" y="1"/>
                  </a:moveTo>
                  <a:cubicBezTo>
                    <a:pt x="1426" y="1"/>
                    <a:pt x="602" y="286"/>
                    <a:pt x="222" y="697"/>
                  </a:cubicBezTo>
                  <a:lnTo>
                    <a:pt x="0" y="697"/>
                  </a:lnTo>
                  <a:lnTo>
                    <a:pt x="0" y="1204"/>
                  </a:lnTo>
                  <a:cubicBezTo>
                    <a:pt x="0" y="1901"/>
                    <a:pt x="1077" y="2439"/>
                    <a:pt x="2407" y="2439"/>
                  </a:cubicBezTo>
                  <a:cubicBezTo>
                    <a:pt x="3737" y="2439"/>
                    <a:pt x="4782" y="1901"/>
                    <a:pt x="4782" y="1204"/>
                  </a:cubicBezTo>
                  <a:lnTo>
                    <a:pt x="4782" y="697"/>
                  </a:lnTo>
                  <a:lnTo>
                    <a:pt x="4561" y="697"/>
                  </a:lnTo>
                  <a:cubicBezTo>
                    <a:pt x="4181" y="286"/>
                    <a:pt x="3357" y="1"/>
                    <a:pt x="240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a:off x="4990850" y="2210250"/>
              <a:ext cx="119575" cy="60975"/>
            </a:xfrm>
            <a:custGeom>
              <a:rect b="b" l="l" r="r" t="t"/>
              <a:pathLst>
                <a:path extrusionOk="0" h="2439" w="4783">
                  <a:moveTo>
                    <a:pt x="2407" y="0"/>
                  </a:moveTo>
                  <a:cubicBezTo>
                    <a:pt x="1077" y="0"/>
                    <a:pt x="0" y="570"/>
                    <a:pt x="0" y="1235"/>
                  </a:cubicBezTo>
                  <a:cubicBezTo>
                    <a:pt x="0" y="1900"/>
                    <a:pt x="1077" y="2439"/>
                    <a:pt x="2407" y="2439"/>
                  </a:cubicBezTo>
                  <a:cubicBezTo>
                    <a:pt x="3737" y="2439"/>
                    <a:pt x="4782" y="1900"/>
                    <a:pt x="4782" y="1235"/>
                  </a:cubicBezTo>
                  <a:cubicBezTo>
                    <a:pt x="4782" y="570"/>
                    <a:pt x="3737" y="0"/>
                    <a:pt x="240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4990850" y="2184125"/>
              <a:ext cx="119575" cy="60975"/>
            </a:xfrm>
            <a:custGeom>
              <a:rect b="b" l="l" r="r" t="t"/>
              <a:pathLst>
                <a:path extrusionOk="0" h="2439" w="4783">
                  <a:moveTo>
                    <a:pt x="2407" y="0"/>
                  </a:moveTo>
                  <a:cubicBezTo>
                    <a:pt x="1077" y="0"/>
                    <a:pt x="0" y="570"/>
                    <a:pt x="0" y="1235"/>
                  </a:cubicBezTo>
                  <a:cubicBezTo>
                    <a:pt x="0" y="1900"/>
                    <a:pt x="1077" y="2439"/>
                    <a:pt x="2407" y="2439"/>
                  </a:cubicBezTo>
                  <a:cubicBezTo>
                    <a:pt x="3737" y="2439"/>
                    <a:pt x="4782" y="1900"/>
                    <a:pt x="4782" y="1235"/>
                  </a:cubicBezTo>
                  <a:cubicBezTo>
                    <a:pt x="4782" y="570"/>
                    <a:pt x="3737" y="0"/>
                    <a:pt x="240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4990850" y="2173025"/>
              <a:ext cx="119575" cy="61000"/>
            </a:xfrm>
            <a:custGeom>
              <a:rect b="b" l="l" r="r" t="t"/>
              <a:pathLst>
                <a:path extrusionOk="0" h="2440" w="4783">
                  <a:moveTo>
                    <a:pt x="2407" y="1"/>
                  </a:moveTo>
                  <a:cubicBezTo>
                    <a:pt x="1426" y="1"/>
                    <a:pt x="602" y="286"/>
                    <a:pt x="222" y="697"/>
                  </a:cubicBezTo>
                  <a:lnTo>
                    <a:pt x="0" y="697"/>
                  </a:lnTo>
                  <a:lnTo>
                    <a:pt x="0" y="1204"/>
                  </a:lnTo>
                  <a:cubicBezTo>
                    <a:pt x="0" y="1869"/>
                    <a:pt x="1077" y="2439"/>
                    <a:pt x="2407" y="2439"/>
                  </a:cubicBezTo>
                  <a:cubicBezTo>
                    <a:pt x="3737" y="2439"/>
                    <a:pt x="4782" y="1901"/>
                    <a:pt x="4782" y="1204"/>
                  </a:cubicBezTo>
                  <a:lnTo>
                    <a:pt x="4782" y="697"/>
                  </a:lnTo>
                  <a:lnTo>
                    <a:pt x="4561" y="697"/>
                  </a:lnTo>
                  <a:cubicBezTo>
                    <a:pt x="4181" y="286"/>
                    <a:pt x="3357" y="1"/>
                    <a:pt x="240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4990850" y="2159575"/>
              <a:ext cx="119575" cy="60975"/>
            </a:xfrm>
            <a:custGeom>
              <a:rect b="b" l="l" r="r" t="t"/>
              <a:pathLst>
                <a:path extrusionOk="0" h="2439" w="4783">
                  <a:moveTo>
                    <a:pt x="2407" y="0"/>
                  </a:moveTo>
                  <a:cubicBezTo>
                    <a:pt x="1077" y="0"/>
                    <a:pt x="0" y="570"/>
                    <a:pt x="0" y="1235"/>
                  </a:cubicBezTo>
                  <a:cubicBezTo>
                    <a:pt x="0" y="1901"/>
                    <a:pt x="1077" y="2439"/>
                    <a:pt x="2407" y="2439"/>
                  </a:cubicBezTo>
                  <a:cubicBezTo>
                    <a:pt x="3737" y="2439"/>
                    <a:pt x="4782" y="1901"/>
                    <a:pt x="4782" y="1235"/>
                  </a:cubicBezTo>
                  <a:cubicBezTo>
                    <a:pt x="4782" y="570"/>
                    <a:pt x="3737" y="0"/>
                    <a:pt x="240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a:off x="4990850" y="2146125"/>
              <a:ext cx="119575" cy="60975"/>
            </a:xfrm>
            <a:custGeom>
              <a:rect b="b" l="l" r="r" t="t"/>
              <a:pathLst>
                <a:path extrusionOk="0" h="2439" w="4783">
                  <a:moveTo>
                    <a:pt x="2407" y="0"/>
                  </a:moveTo>
                  <a:cubicBezTo>
                    <a:pt x="1426" y="0"/>
                    <a:pt x="602" y="285"/>
                    <a:pt x="222" y="697"/>
                  </a:cubicBezTo>
                  <a:lnTo>
                    <a:pt x="0" y="697"/>
                  </a:lnTo>
                  <a:lnTo>
                    <a:pt x="0" y="1235"/>
                  </a:lnTo>
                  <a:cubicBezTo>
                    <a:pt x="0" y="1900"/>
                    <a:pt x="1077" y="2439"/>
                    <a:pt x="2407" y="2439"/>
                  </a:cubicBezTo>
                  <a:cubicBezTo>
                    <a:pt x="3737" y="2439"/>
                    <a:pt x="4782" y="1900"/>
                    <a:pt x="4782" y="1235"/>
                  </a:cubicBezTo>
                  <a:lnTo>
                    <a:pt x="4782" y="697"/>
                  </a:lnTo>
                  <a:lnTo>
                    <a:pt x="4561" y="697"/>
                  </a:lnTo>
                  <a:cubicBezTo>
                    <a:pt x="4181" y="285"/>
                    <a:pt x="3357" y="0"/>
                    <a:pt x="240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4990850" y="2133450"/>
              <a:ext cx="119575" cy="60975"/>
            </a:xfrm>
            <a:custGeom>
              <a:rect b="b" l="l" r="r" t="t"/>
              <a:pathLst>
                <a:path extrusionOk="0" h="2439" w="4783">
                  <a:moveTo>
                    <a:pt x="2407" y="0"/>
                  </a:moveTo>
                  <a:cubicBezTo>
                    <a:pt x="1077" y="0"/>
                    <a:pt x="0" y="539"/>
                    <a:pt x="0" y="1204"/>
                  </a:cubicBezTo>
                  <a:cubicBezTo>
                    <a:pt x="0" y="1869"/>
                    <a:pt x="1077" y="2439"/>
                    <a:pt x="2407" y="2439"/>
                  </a:cubicBezTo>
                  <a:cubicBezTo>
                    <a:pt x="3737" y="2439"/>
                    <a:pt x="4782" y="1869"/>
                    <a:pt x="4782" y="1204"/>
                  </a:cubicBezTo>
                  <a:cubicBezTo>
                    <a:pt x="4782" y="539"/>
                    <a:pt x="3737" y="0"/>
                    <a:pt x="240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4990850" y="2106525"/>
              <a:ext cx="119575" cy="61775"/>
            </a:xfrm>
            <a:custGeom>
              <a:rect b="b" l="l" r="r" t="t"/>
              <a:pathLst>
                <a:path extrusionOk="0" h="2471" w="4783">
                  <a:moveTo>
                    <a:pt x="2407" y="1"/>
                  </a:moveTo>
                  <a:cubicBezTo>
                    <a:pt x="1077" y="1"/>
                    <a:pt x="0" y="571"/>
                    <a:pt x="0" y="1236"/>
                  </a:cubicBezTo>
                  <a:cubicBezTo>
                    <a:pt x="0" y="1901"/>
                    <a:pt x="1077" y="2471"/>
                    <a:pt x="2407" y="2471"/>
                  </a:cubicBezTo>
                  <a:cubicBezTo>
                    <a:pt x="3737" y="2471"/>
                    <a:pt x="4782" y="1901"/>
                    <a:pt x="4782" y="1236"/>
                  </a:cubicBezTo>
                  <a:cubicBezTo>
                    <a:pt x="4782" y="571"/>
                    <a:pt x="3737" y="1"/>
                    <a:pt x="240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4"/>
            <p:cNvSpPr/>
            <p:nvPr/>
          </p:nvSpPr>
          <p:spPr>
            <a:xfrm>
              <a:off x="4990850" y="2097825"/>
              <a:ext cx="119575" cy="60975"/>
            </a:xfrm>
            <a:custGeom>
              <a:rect b="b" l="l" r="r" t="t"/>
              <a:pathLst>
                <a:path extrusionOk="0" h="2439" w="4783">
                  <a:moveTo>
                    <a:pt x="2407" y="0"/>
                  </a:moveTo>
                  <a:cubicBezTo>
                    <a:pt x="1426" y="0"/>
                    <a:pt x="602" y="285"/>
                    <a:pt x="222" y="697"/>
                  </a:cubicBezTo>
                  <a:lnTo>
                    <a:pt x="0" y="697"/>
                  </a:lnTo>
                  <a:lnTo>
                    <a:pt x="0" y="1235"/>
                  </a:lnTo>
                  <a:cubicBezTo>
                    <a:pt x="0" y="1900"/>
                    <a:pt x="1077" y="2439"/>
                    <a:pt x="2407" y="2439"/>
                  </a:cubicBezTo>
                  <a:cubicBezTo>
                    <a:pt x="3737" y="2439"/>
                    <a:pt x="4782" y="1900"/>
                    <a:pt x="4782" y="1235"/>
                  </a:cubicBezTo>
                  <a:lnTo>
                    <a:pt x="4782" y="697"/>
                  </a:lnTo>
                  <a:lnTo>
                    <a:pt x="4561" y="697"/>
                  </a:lnTo>
                  <a:cubicBezTo>
                    <a:pt x="4181" y="285"/>
                    <a:pt x="3357" y="0"/>
                    <a:pt x="240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a:off x="4990850" y="2085150"/>
              <a:ext cx="119575" cy="60975"/>
            </a:xfrm>
            <a:custGeom>
              <a:rect b="b" l="l" r="r" t="t"/>
              <a:pathLst>
                <a:path extrusionOk="0" h="2439" w="4783">
                  <a:moveTo>
                    <a:pt x="2407" y="1"/>
                  </a:moveTo>
                  <a:cubicBezTo>
                    <a:pt x="1077" y="1"/>
                    <a:pt x="0" y="539"/>
                    <a:pt x="0" y="1204"/>
                  </a:cubicBezTo>
                  <a:cubicBezTo>
                    <a:pt x="0" y="1901"/>
                    <a:pt x="1077" y="2439"/>
                    <a:pt x="2407" y="2439"/>
                  </a:cubicBezTo>
                  <a:cubicBezTo>
                    <a:pt x="3737" y="2439"/>
                    <a:pt x="4782" y="1901"/>
                    <a:pt x="4782" y="1204"/>
                  </a:cubicBezTo>
                  <a:cubicBezTo>
                    <a:pt x="4782" y="539"/>
                    <a:pt x="3737" y="1"/>
                    <a:pt x="240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4990850" y="2044775"/>
              <a:ext cx="119575" cy="60975"/>
            </a:xfrm>
            <a:custGeom>
              <a:rect b="b" l="l" r="r" t="t"/>
              <a:pathLst>
                <a:path extrusionOk="0" h="2439" w="4783">
                  <a:moveTo>
                    <a:pt x="2407" y="0"/>
                  </a:moveTo>
                  <a:cubicBezTo>
                    <a:pt x="1426" y="0"/>
                    <a:pt x="602" y="285"/>
                    <a:pt x="222" y="697"/>
                  </a:cubicBezTo>
                  <a:lnTo>
                    <a:pt x="0" y="697"/>
                  </a:lnTo>
                  <a:lnTo>
                    <a:pt x="0" y="1235"/>
                  </a:lnTo>
                  <a:cubicBezTo>
                    <a:pt x="0" y="1901"/>
                    <a:pt x="1077" y="2439"/>
                    <a:pt x="2407" y="2439"/>
                  </a:cubicBezTo>
                  <a:cubicBezTo>
                    <a:pt x="3737" y="2439"/>
                    <a:pt x="4782" y="1901"/>
                    <a:pt x="4782" y="1235"/>
                  </a:cubicBezTo>
                  <a:lnTo>
                    <a:pt x="4782" y="697"/>
                  </a:lnTo>
                  <a:lnTo>
                    <a:pt x="4561" y="697"/>
                  </a:lnTo>
                  <a:cubicBezTo>
                    <a:pt x="4181" y="285"/>
                    <a:pt x="3357" y="0"/>
                    <a:pt x="240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4990850" y="2032100"/>
              <a:ext cx="119575" cy="61000"/>
            </a:xfrm>
            <a:custGeom>
              <a:rect b="b" l="l" r="r" t="t"/>
              <a:pathLst>
                <a:path extrusionOk="0" h="2440" w="4783">
                  <a:moveTo>
                    <a:pt x="2407" y="1"/>
                  </a:moveTo>
                  <a:cubicBezTo>
                    <a:pt x="1077" y="1"/>
                    <a:pt x="0" y="539"/>
                    <a:pt x="0" y="1204"/>
                  </a:cubicBezTo>
                  <a:cubicBezTo>
                    <a:pt x="0" y="1901"/>
                    <a:pt x="1077" y="2439"/>
                    <a:pt x="2407" y="2439"/>
                  </a:cubicBezTo>
                  <a:cubicBezTo>
                    <a:pt x="3737" y="2439"/>
                    <a:pt x="4782" y="1901"/>
                    <a:pt x="4782" y="1204"/>
                  </a:cubicBezTo>
                  <a:cubicBezTo>
                    <a:pt x="4782" y="539"/>
                    <a:pt x="3737" y="1"/>
                    <a:pt x="240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p:nvPr/>
          </p:nvSpPr>
          <p:spPr>
            <a:xfrm>
              <a:off x="5053400" y="1911775"/>
              <a:ext cx="69700" cy="66525"/>
            </a:xfrm>
            <a:custGeom>
              <a:rect b="b" l="l" r="r" t="t"/>
              <a:pathLst>
                <a:path extrusionOk="0" h="2661" w="2788">
                  <a:moveTo>
                    <a:pt x="380" y="0"/>
                  </a:moveTo>
                  <a:cubicBezTo>
                    <a:pt x="159" y="0"/>
                    <a:pt x="0" y="158"/>
                    <a:pt x="0" y="380"/>
                  </a:cubicBezTo>
                  <a:cubicBezTo>
                    <a:pt x="0" y="602"/>
                    <a:pt x="159" y="792"/>
                    <a:pt x="380" y="792"/>
                  </a:cubicBezTo>
                  <a:lnTo>
                    <a:pt x="1900" y="792"/>
                  </a:lnTo>
                  <a:lnTo>
                    <a:pt x="1679" y="2185"/>
                  </a:lnTo>
                  <a:cubicBezTo>
                    <a:pt x="1615" y="2407"/>
                    <a:pt x="1774" y="2629"/>
                    <a:pt x="1995" y="2660"/>
                  </a:cubicBezTo>
                  <a:lnTo>
                    <a:pt x="2059" y="2660"/>
                  </a:lnTo>
                  <a:cubicBezTo>
                    <a:pt x="2249" y="2660"/>
                    <a:pt x="2439" y="2534"/>
                    <a:pt x="2439" y="2312"/>
                  </a:cubicBezTo>
                  <a:lnTo>
                    <a:pt x="2755" y="443"/>
                  </a:lnTo>
                  <a:cubicBezTo>
                    <a:pt x="2787" y="317"/>
                    <a:pt x="2755" y="222"/>
                    <a:pt x="2660" y="127"/>
                  </a:cubicBezTo>
                  <a:cubicBezTo>
                    <a:pt x="2597" y="32"/>
                    <a:pt x="2502" y="0"/>
                    <a:pt x="237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a:off x="2601425" y="3302825"/>
              <a:ext cx="78400" cy="76825"/>
            </a:xfrm>
            <a:custGeom>
              <a:rect b="b" l="l" r="r" t="t"/>
              <a:pathLst>
                <a:path extrusionOk="0" h="3073" w="3136">
                  <a:moveTo>
                    <a:pt x="2059" y="539"/>
                  </a:moveTo>
                  <a:cubicBezTo>
                    <a:pt x="2185" y="539"/>
                    <a:pt x="2280" y="602"/>
                    <a:pt x="2375" y="697"/>
                  </a:cubicBezTo>
                  <a:cubicBezTo>
                    <a:pt x="2565" y="855"/>
                    <a:pt x="2565" y="1172"/>
                    <a:pt x="2375" y="1362"/>
                  </a:cubicBezTo>
                  <a:lnTo>
                    <a:pt x="1330" y="2407"/>
                  </a:lnTo>
                  <a:cubicBezTo>
                    <a:pt x="1235" y="2502"/>
                    <a:pt x="1109" y="2534"/>
                    <a:pt x="982" y="2534"/>
                  </a:cubicBezTo>
                  <a:cubicBezTo>
                    <a:pt x="855" y="2534"/>
                    <a:pt x="760" y="2502"/>
                    <a:pt x="665" y="2407"/>
                  </a:cubicBezTo>
                  <a:cubicBezTo>
                    <a:pt x="570" y="2312"/>
                    <a:pt x="507" y="2185"/>
                    <a:pt x="507" y="2059"/>
                  </a:cubicBezTo>
                  <a:cubicBezTo>
                    <a:pt x="507" y="1932"/>
                    <a:pt x="570" y="1837"/>
                    <a:pt x="665" y="1742"/>
                  </a:cubicBezTo>
                  <a:lnTo>
                    <a:pt x="1710" y="697"/>
                  </a:lnTo>
                  <a:cubicBezTo>
                    <a:pt x="1805" y="602"/>
                    <a:pt x="1932" y="539"/>
                    <a:pt x="2059" y="539"/>
                  </a:cubicBezTo>
                  <a:close/>
                  <a:moveTo>
                    <a:pt x="2059" y="0"/>
                  </a:moveTo>
                  <a:cubicBezTo>
                    <a:pt x="1774" y="0"/>
                    <a:pt x="1520" y="127"/>
                    <a:pt x="1330" y="317"/>
                  </a:cubicBezTo>
                  <a:lnTo>
                    <a:pt x="285" y="1362"/>
                  </a:lnTo>
                  <a:cubicBezTo>
                    <a:pt x="95" y="1552"/>
                    <a:pt x="0" y="1805"/>
                    <a:pt x="0" y="2059"/>
                  </a:cubicBezTo>
                  <a:cubicBezTo>
                    <a:pt x="0" y="2344"/>
                    <a:pt x="95" y="2597"/>
                    <a:pt x="285" y="2787"/>
                  </a:cubicBezTo>
                  <a:cubicBezTo>
                    <a:pt x="475" y="2977"/>
                    <a:pt x="729" y="3072"/>
                    <a:pt x="982" y="3072"/>
                  </a:cubicBezTo>
                  <a:cubicBezTo>
                    <a:pt x="1267" y="3072"/>
                    <a:pt x="1520" y="2977"/>
                    <a:pt x="1710" y="2787"/>
                  </a:cubicBezTo>
                  <a:lnTo>
                    <a:pt x="2755" y="1742"/>
                  </a:lnTo>
                  <a:cubicBezTo>
                    <a:pt x="3135" y="1330"/>
                    <a:pt x="3135" y="697"/>
                    <a:pt x="2755" y="317"/>
                  </a:cubicBezTo>
                  <a:cubicBezTo>
                    <a:pt x="2565" y="127"/>
                    <a:pt x="2312" y="0"/>
                    <a:pt x="2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2671875" y="3232350"/>
              <a:ext cx="76825" cy="76825"/>
            </a:xfrm>
            <a:custGeom>
              <a:rect b="b" l="l" r="r" t="t"/>
              <a:pathLst>
                <a:path extrusionOk="0" h="3073" w="3073">
                  <a:moveTo>
                    <a:pt x="2059" y="539"/>
                  </a:moveTo>
                  <a:cubicBezTo>
                    <a:pt x="2186" y="539"/>
                    <a:pt x="2313" y="602"/>
                    <a:pt x="2408" y="666"/>
                  </a:cubicBezTo>
                  <a:cubicBezTo>
                    <a:pt x="2471" y="761"/>
                    <a:pt x="2534" y="887"/>
                    <a:pt x="2534" y="1014"/>
                  </a:cubicBezTo>
                  <a:cubicBezTo>
                    <a:pt x="2534" y="1141"/>
                    <a:pt x="2471" y="1267"/>
                    <a:pt x="2408" y="1362"/>
                  </a:cubicBezTo>
                  <a:lnTo>
                    <a:pt x="1331" y="2408"/>
                  </a:lnTo>
                  <a:cubicBezTo>
                    <a:pt x="1267" y="2503"/>
                    <a:pt x="1141" y="2534"/>
                    <a:pt x="1014" y="2534"/>
                  </a:cubicBezTo>
                  <a:cubicBezTo>
                    <a:pt x="887" y="2534"/>
                    <a:pt x="761" y="2503"/>
                    <a:pt x="666" y="2408"/>
                  </a:cubicBezTo>
                  <a:cubicBezTo>
                    <a:pt x="571" y="2313"/>
                    <a:pt x="539" y="2186"/>
                    <a:pt x="539" y="2059"/>
                  </a:cubicBezTo>
                  <a:cubicBezTo>
                    <a:pt x="539" y="1933"/>
                    <a:pt x="571" y="1806"/>
                    <a:pt x="666" y="1743"/>
                  </a:cubicBezTo>
                  <a:lnTo>
                    <a:pt x="1711" y="666"/>
                  </a:lnTo>
                  <a:cubicBezTo>
                    <a:pt x="1806" y="602"/>
                    <a:pt x="1933" y="539"/>
                    <a:pt x="2059" y="539"/>
                  </a:cubicBezTo>
                  <a:close/>
                  <a:moveTo>
                    <a:pt x="2059" y="1"/>
                  </a:moveTo>
                  <a:cubicBezTo>
                    <a:pt x="1774" y="1"/>
                    <a:pt x="1521" y="127"/>
                    <a:pt x="1331" y="286"/>
                  </a:cubicBezTo>
                  <a:lnTo>
                    <a:pt x="286" y="1362"/>
                  </a:lnTo>
                  <a:cubicBezTo>
                    <a:pt x="96" y="1552"/>
                    <a:pt x="1" y="1806"/>
                    <a:pt x="1" y="2059"/>
                  </a:cubicBezTo>
                  <a:cubicBezTo>
                    <a:pt x="1" y="2344"/>
                    <a:pt x="96" y="2598"/>
                    <a:pt x="286" y="2788"/>
                  </a:cubicBezTo>
                  <a:cubicBezTo>
                    <a:pt x="476" y="2978"/>
                    <a:pt x="729" y="3073"/>
                    <a:pt x="1014" y="3073"/>
                  </a:cubicBezTo>
                  <a:cubicBezTo>
                    <a:pt x="1267" y="3073"/>
                    <a:pt x="1521" y="2978"/>
                    <a:pt x="1711" y="2788"/>
                  </a:cubicBezTo>
                  <a:lnTo>
                    <a:pt x="2756" y="1743"/>
                  </a:lnTo>
                  <a:cubicBezTo>
                    <a:pt x="2946" y="1552"/>
                    <a:pt x="3073" y="1299"/>
                    <a:pt x="3073" y="1014"/>
                  </a:cubicBezTo>
                  <a:cubicBezTo>
                    <a:pt x="3073" y="761"/>
                    <a:pt x="2946" y="476"/>
                    <a:pt x="2756" y="286"/>
                  </a:cubicBezTo>
                  <a:cubicBezTo>
                    <a:pt x="2566" y="96"/>
                    <a:pt x="2313" y="1"/>
                    <a:pt x="2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2742350" y="3161900"/>
              <a:ext cx="79200" cy="76825"/>
            </a:xfrm>
            <a:custGeom>
              <a:rect b="b" l="l" r="r" t="t"/>
              <a:pathLst>
                <a:path extrusionOk="0" h="3073" w="3168">
                  <a:moveTo>
                    <a:pt x="2059" y="539"/>
                  </a:moveTo>
                  <a:cubicBezTo>
                    <a:pt x="2185" y="539"/>
                    <a:pt x="2312" y="602"/>
                    <a:pt x="2375" y="665"/>
                  </a:cubicBezTo>
                  <a:cubicBezTo>
                    <a:pt x="2565" y="855"/>
                    <a:pt x="2565" y="1172"/>
                    <a:pt x="2375" y="1362"/>
                  </a:cubicBezTo>
                  <a:lnTo>
                    <a:pt x="1330" y="2407"/>
                  </a:lnTo>
                  <a:cubicBezTo>
                    <a:pt x="1235" y="2502"/>
                    <a:pt x="1140" y="2534"/>
                    <a:pt x="1014" y="2534"/>
                  </a:cubicBezTo>
                  <a:cubicBezTo>
                    <a:pt x="887" y="2534"/>
                    <a:pt x="760" y="2502"/>
                    <a:pt x="665" y="2407"/>
                  </a:cubicBezTo>
                  <a:cubicBezTo>
                    <a:pt x="570" y="2312"/>
                    <a:pt x="539" y="2185"/>
                    <a:pt x="539" y="2059"/>
                  </a:cubicBezTo>
                  <a:cubicBezTo>
                    <a:pt x="539" y="1932"/>
                    <a:pt x="570" y="1805"/>
                    <a:pt x="665" y="1742"/>
                  </a:cubicBezTo>
                  <a:lnTo>
                    <a:pt x="1710" y="665"/>
                  </a:lnTo>
                  <a:cubicBezTo>
                    <a:pt x="1805" y="602"/>
                    <a:pt x="1932" y="539"/>
                    <a:pt x="2059" y="539"/>
                  </a:cubicBezTo>
                  <a:close/>
                  <a:moveTo>
                    <a:pt x="2059" y="0"/>
                  </a:moveTo>
                  <a:cubicBezTo>
                    <a:pt x="1774" y="0"/>
                    <a:pt x="1520" y="127"/>
                    <a:pt x="1330" y="285"/>
                  </a:cubicBezTo>
                  <a:lnTo>
                    <a:pt x="285" y="1362"/>
                  </a:lnTo>
                  <a:cubicBezTo>
                    <a:pt x="95" y="1552"/>
                    <a:pt x="0" y="1805"/>
                    <a:pt x="0" y="2059"/>
                  </a:cubicBezTo>
                  <a:cubicBezTo>
                    <a:pt x="0" y="2344"/>
                    <a:pt x="95" y="2597"/>
                    <a:pt x="285" y="2787"/>
                  </a:cubicBezTo>
                  <a:cubicBezTo>
                    <a:pt x="475" y="2977"/>
                    <a:pt x="729" y="3072"/>
                    <a:pt x="1014" y="3072"/>
                  </a:cubicBezTo>
                  <a:cubicBezTo>
                    <a:pt x="1267" y="3072"/>
                    <a:pt x="1520" y="2977"/>
                    <a:pt x="1710" y="2787"/>
                  </a:cubicBezTo>
                  <a:lnTo>
                    <a:pt x="2755" y="1742"/>
                  </a:lnTo>
                  <a:cubicBezTo>
                    <a:pt x="3167" y="1330"/>
                    <a:pt x="3167" y="697"/>
                    <a:pt x="2755" y="285"/>
                  </a:cubicBezTo>
                  <a:cubicBezTo>
                    <a:pt x="2565" y="95"/>
                    <a:pt x="2312" y="0"/>
                    <a:pt x="2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2652875" y="3284600"/>
              <a:ext cx="43575" cy="42775"/>
            </a:xfrm>
            <a:custGeom>
              <a:rect b="b" l="l" r="r" t="t"/>
              <a:pathLst>
                <a:path extrusionOk="0" h="1711" w="1743">
                  <a:moveTo>
                    <a:pt x="1469" y="1"/>
                  </a:moveTo>
                  <a:cubicBezTo>
                    <a:pt x="1402" y="1"/>
                    <a:pt x="1331" y="33"/>
                    <a:pt x="1267" y="96"/>
                  </a:cubicBezTo>
                  <a:lnTo>
                    <a:pt x="96" y="1268"/>
                  </a:lnTo>
                  <a:cubicBezTo>
                    <a:pt x="1" y="1363"/>
                    <a:pt x="1" y="1521"/>
                    <a:pt x="96" y="1648"/>
                  </a:cubicBezTo>
                  <a:cubicBezTo>
                    <a:pt x="159" y="1679"/>
                    <a:pt x="222" y="1711"/>
                    <a:pt x="286" y="1711"/>
                  </a:cubicBezTo>
                  <a:cubicBezTo>
                    <a:pt x="381" y="1711"/>
                    <a:pt x="444" y="1679"/>
                    <a:pt x="476" y="1648"/>
                  </a:cubicBezTo>
                  <a:lnTo>
                    <a:pt x="1647" y="476"/>
                  </a:lnTo>
                  <a:cubicBezTo>
                    <a:pt x="1742" y="349"/>
                    <a:pt x="1742" y="191"/>
                    <a:pt x="1647" y="96"/>
                  </a:cubicBezTo>
                  <a:cubicBezTo>
                    <a:pt x="1600" y="33"/>
                    <a:pt x="1537" y="1"/>
                    <a:pt x="14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p:nvPr/>
          </p:nvSpPr>
          <p:spPr>
            <a:xfrm>
              <a:off x="2721750" y="3215725"/>
              <a:ext cx="44375" cy="42775"/>
            </a:xfrm>
            <a:custGeom>
              <a:rect b="b" l="l" r="r" t="t"/>
              <a:pathLst>
                <a:path extrusionOk="0" h="1711" w="1775">
                  <a:moveTo>
                    <a:pt x="1470" y="1"/>
                  </a:moveTo>
                  <a:cubicBezTo>
                    <a:pt x="1402" y="1"/>
                    <a:pt x="1331" y="32"/>
                    <a:pt x="1268" y="96"/>
                  </a:cubicBezTo>
                  <a:lnTo>
                    <a:pt x="96" y="1267"/>
                  </a:lnTo>
                  <a:cubicBezTo>
                    <a:pt x="1" y="1362"/>
                    <a:pt x="1" y="1521"/>
                    <a:pt x="96" y="1616"/>
                  </a:cubicBezTo>
                  <a:cubicBezTo>
                    <a:pt x="159" y="1679"/>
                    <a:pt x="223" y="1711"/>
                    <a:pt x="286" y="1711"/>
                  </a:cubicBezTo>
                  <a:cubicBezTo>
                    <a:pt x="381" y="1711"/>
                    <a:pt x="444" y="1679"/>
                    <a:pt x="476" y="1647"/>
                  </a:cubicBezTo>
                  <a:lnTo>
                    <a:pt x="1648" y="476"/>
                  </a:lnTo>
                  <a:cubicBezTo>
                    <a:pt x="1774" y="349"/>
                    <a:pt x="1774" y="191"/>
                    <a:pt x="1648" y="96"/>
                  </a:cubicBezTo>
                  <a:cubicBezTo>
                    <a:pt x="1600" y="32"/>
                    <a:pt x="1537" y="1"/>
                    <a:pt x="14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2765300" y="3091425"/>
              <a:ext cx="15075" cy="51500"/>
            </a:xfrm>
            <a:custGeom>
              <a:rect b="b" l="l" r="r" t="t"/>
              <a:pathLst>
                <a:path extrusionOk="0" h="2060" w="603">
                  <a:moveTo>
                    <a:pt x="317" y="1"/>
                  </a:moveTo>
                  <a:cubicBezTo>
                    <a:pt x="127" y="1"/>
                    <a:pt x="1" y="127"/>
                    <a:pt x="1" y="317"/>
                  </a:cubicBezTo>
                  <a:lnTo>
                    <a:pt x="1" y="1742"/>
                  </a:lnTo>
                  <a:cubicBezTo>
                    <a:pt x="1" y="1901"/>
                    <a:pt x="127" y="2059"/>
                    <a:pt x="317" y="2059"/>
                  </a:cubicBezTo>
                  <a:cubicBezTo>
                    <a:pt x="476" y="2059"/>
                    <a:pt x="602" y="1901"/>
                    <a:pt x="602" y="1742"/>
                  </a:cubicBezTo>
                  <a:lnTo>
                    <a:pt x="602" y="317"/>
                  </a:lnTo>
                  <a:cubicBezTo>
                    <a:pt x="602" y="127"/>
                    <a:pt x="476" y="1"/>
                    <a:pt x="31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3240350" y="2719325"/>
              <a:ext cx="1123475" cy="880425"/>
            </a:xfrm>
            <a:custGeom>
              <a:rect b="b" l="l" r="r" t="t"/>
              <a:pathLst>
                <a:path extrusionOk="0" h="35217" w="44939">
                  <a:moveTo>
                    <a:pt x="1679" y="0"/>
                  </a:moveTo>
                  <a:cubicBezTo>
                    <a:pt x="760" y="0"/>
                    <a:pt x="0" y="760"/>
                    <a:pt x="0" y="1679"/>
                  </a:cubicBezTo>
                  <a:lnTo>
                    <a:pt x="0" y="33538"/>
                  </a:lnTo>
                  <a:cubicBezTo>
                    <a:pt x="0" y="34456"/>
                    <a:pt x="728" y="35216"/>
                    <a:pt x="1679" y="35216"/>
                  </a:cubicBezTo>
                  <a:lnTo>
                    <a:pt x="43260" y="35216"/>
                  </a:lnTo>
                  <a:cubicBezTo>
                    <a:pt x="44178" y="35216"/>
                    <a:pt x="44939" y="34456"/>
                    <a:pt x="44939" y="33538"/>
                  </a:cubicBezTo>
                  <a:lnTo>
                    <a:pt x="44939" y="1679"/>
                  </a:lnTo>
                  <a:cubicBezTo>
                    <a:pt x="44939" y="760"/>
                    <a:pt x="44178" y="0"/>
                    <a:pt x="4326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a:off x="3321100" y="2791375"/>
              <a:ext cx="961975" cy="737900"/>
            </a:xfrm>
            <a:custGeom>
              <a:rect b="b" l="l" r="r" t="t"/>
              <a:pathLst>
                <a:path extrusionOk="0" h="29516" w="38479">
                  <a:moveTo>
                    <a:pt x="1805" y="0"/>
                  </a:moveTo>
                  <a:cubicBezTo>
                    <a:pt x="887" y="0"/>
                    <a:pt x="0" y="634"/>
                    <a:pt x="0" y="1520"/>
                  </a:cubicBezTo>
                  <a:lnTo>
                    <a:pt x="0" y="27805"/>
                  </a:lnTo>
                  <a:cubicBezTo>
                    <a:pt x="0" y="28724"/>
                    <a:pt x="887" y="29516"/>
                    <a:pt x="1805" y="29516"/>
                  </a:cubicBezTo>
                  <a:lnTo>
                    <a:pt x="36800" y="29516"/>
                  </a:lnTo>
                  <a:cubicBezTo>
                    <a:pt x="37718" y="29516"/>
                    <a:pt x="38478" y="28724"/>
                    <a:pt x="38478" y="27805"/>
                  </a:cubicBezTo>
                  <a:lnTo>
                    <a:pt x="38478" y="1520"/>
                  </a:lnTo>
                  <a:cubicBezTo>
                    <a:pt x="38478" y="634"/>
                    <a:pt x="37718" y="0"/>
                    <a:pt x="3680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p:nvPr/>
          </p:nvSpPr>
          <p:spPr>
            <a:xfrm>
              <a:off x="3321100" y="2795325"/>
              <a:ext cx="948500" cy="730000"/>
            </a:xfrm>
            <a:custGeom>
              <a:rect b="b" l="l" r="r" t="t"/>
              <a:pathLst>
                <a:path extrusionOk="0" h="29200" w="37940">
                  <a:moveTo>
                    <a:pt x="697" y="0"/>
                  </a:moveTo>
                  <a:cubicBezTo>
                    <a:pt x="285" y="286"/>
                    <a:pt x="0" y="697"/>
                    <a:pt x="0" y="1204"/>
                  </a:cubicBezTo>
                  <a:lnTo>
                    <a:pt x="0" y="27489"/>
                  </a:lnTo>
                  <a:cubicBezTo>
                    <a:pt x="0" y="28407"/>
                    <a:pt x="887" y="29199"/>
                    <a:pt x="1805" y="29199"/>
                  </a:cubicBezTo>
                  <a:lnTo>
                    <a:pt x="36800" y="29199"/>
                  </a:lnTo>
                  <a:cubicBezTo>
                    <a:pt x="37243" y="29199"/>
                    <a:pt x="37623" y="29009"/>
                    <a:pt x="37940" y="28724"/>
                  </a:cubicBezTo>
                  <a:lnTo>
                    <a:pt x="697"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a:off x="3116050" y="3488875"/>
              <a:ext cx="1393450" cy="128275"/>
            </a:xfrm>
            <a:custGeom>
              <a:rect b="b" l="l" r="r" t="t"/>
              <a:pathLst>
                <a:path extrusionOk="0" h="5131" w="55738">
                  <a:moveTo>
                    <a:pt x="0" y="0"/>
                  </a:moveTo>
                  <a:cubicBezTo>
                    <a:pt x="0" y="4972"/>
                    <a:pt x="5067" y="5131"/>
                    <a:pt x="5067" y="5131"/>
                  </a:cubicBezTo>
                  <a:lnTo>
                    <a:pt x="50639" y="5131"/>
                  </a:lnTo>
                  <a:cubicBezTo>
                    <a:pt x="50639" y="5131"/>
                    <a:pt x="55738" y="4972"/>
                    <a:pt x="55738"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2673475" y="2118200"/>
              <a:ext cx="101350" cy="99200"/>
            </a:xfrm>
            <a:custGeom>
              <a:rect b="b" l="l" r="r" t="t"/>
              <a:pathLst>
                <a:path extrusionOk="0" h="3968" w="4054">
                  <a:moveTo>
                    <a:pt x="582" y="1"/>
                  </a:moveTo>
                  <a:cubicBezTo>
                    <a:pt x="443" y="1"/>
                    <a:pt x="301" y="56"/>
                    <a:pt x="190" y="167"/>
                  </a:cubicBezTo>
                  <a:cubicBezTo>
                    <a:pt x="0" y="357"/>
                    <a:pt x="0" y="705"/>
                    <a:pt x="190" y="895"/>
                  </a:cubicBezTo>
                  <a:lnTo>
                    <a:pt x="3104" y="3809"/>
                  </a:lnTo>
                  <a:cubicBezTo>
                    <a:pt x="3199" y="3904"/>
                    <a:pt x="3325" y="3967"/>
                    <a:pt x="3484" y="3967"/>
                  </a:cubicBezTo>
                  <a:cubicBezTo>
                    <a:pt x="3610" y="3967"/>
                    <a:pt x="3737" y="3904"/>
                    <a:pt x="3864" y="3809"/>
                  </a:cubicBezTo>
                  <a:cubicBezTo>
                    <a:pt x="4054" y="3587"/>
                    <a:pt x="4054" y="3270"/>
                    <a:pt x="3864" y="3049"/>
                  </a:cubicBezTo>
                  <a:lnTo>
                    <a:pt x="950" y="167"/>
                  </a:lnTo>
                  <a:cubicBezTo>
                    <a:pt x="855" y="56"/>
                    <a:pt x="721" y="1"/>
                    <a:pt x="582"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2278400" y="1798400"/>
              <a:ext cx="691975" cy="651900"/>
            </a:xfrm>
            <a:custGeom>
              <a:rect b="b" l="l" r="r" t="t"/>
              <a:pathLst>
                <a:path extrusionOk="0" h="26076" w="27679">
                  <a:moveTo>
                    <a:pt x="13851" y="1"/>
                  </a:moveTo>
                  <a:cubicBezTo>
                    <a:pt x="13314" y="1"/>
                    <a:pt x="12771" y="34"/>
                    <a:pt x="12224" y="101"/>
                  </a:cubicBezTo>
                  <a:cubicBezTo>
                    <a:pt x="5099" y="988"/>
                    <a:pt x="0" y="7480"/>
                    <a:pt x="887" y="14637"/>
                  </a:cubicBezTo>
                  <a:cubicBezTo>
                    <a:pt x="1706" y="21248"/>
                    <a:pt x="7334" y="26076"/>
                    <a:pt x="13803" y="26076"/>
                  </a:cubicBezTo>
                  <a:cubicBezTo>
                    <a:pt x="14338" y="26076"/>
                    <a:pt x="14879" y="26043"/>
                    <a:pt x="15423" y="25975"/>
                  </a:cubicBezTo>
                  <a:cubicBezTo>
                    <a:pt x="22580" y="25120"/>
                    <a:pt x="27679" y="18596"/>
                    <a:pt x="26792" y="11439"/>
                  </a:cubicBezTo>
                  <a:cubicBezTo>
                    <a:pt x="25973" y="4828"/>
                    <a:pt x="20345" y="1"/>
                    <a:pt x="13851" y="1"/>
                  </a:cubicBezTo>
                  <a:close/>
                </a:path>
              </a:pathLst>
            </a:custGeom>
            <a:solidFill>
              <a:srgbClr val="E8A06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a:ea typeface="Fira Sans"/>
                  <a:cs typeface="Fira Sans"/>
                  <a:sym typeface="Fira Sans"/>
                </a:rPr>
                <a:t>Encoder</a:t>
              </a:r>
              <a:endParaRPr>
                <a:solidFill>
                  <a:schemeClr val="lt1"/>
                </a:solidFill>
                <a:latin typeface="Fira Sans"/>
                <a:ea typeface="Fira Sans"/>
                <a:cs typeface="Fira Sans"/>
                <a:sym typeface="Fira Sans"/>
              </a:endParaRPr>
            </a:p>
          </p:txBody>
        </p:sp>
        <p:sp>
          <p:nvSpPr>
            <p:cNvPr id="401" name="Google Shape;401;p24"/>
            <p:cNvSpPr/>
            <p:nvPr/>
          </p:nvSpPr>
          <p:spPr>
            <a:xfrm>
              <a:off x="4990850" y="2070900"/>
              <a:ext cx="119575" cy="60975"/>
            </a:xfrm>
            <a:custGeom>
              <a:rect b="b" l="l" r="r" t="t"/>
              <a:pathLst>
                <a:path extrusionOk="0" h="2439" w="4783">
                  <a:moveTo>
                    <a:pt x="2407" y="0"/>
                  </a:moveTo>
                  <a:cubicBezTo>
                    <a:pt x="1426" y="0"/>
                    <a:pt x="602" y="285"/>
                    <a:pt x="222" y="729"/>
                  </a:cubicBezTo>
                  <a:lnTo>
                    <a:pt x="0" y="729"/>
                  </a:lnTo>
                  <a:lnTo>
                    <a:pt x="0" y="1236"/>
                  </a:lnTo>
                  <a:cubicBezTo>
                    <a:pt x="0" y="1901"/>
                    <a:pt x="1077" y="2439"/>
                    <a:pt x="2407" y="2439"/>
                  </a:cubicBezTo>
                  <a:cubicBezTo>
                    <a:pt x="3737" y="2439"/>
                    <a:pt x="4782" y="1901"/>
                    <a:pt x="4782" y="1236"/>
                  </a:cubicBezTo>
                  <a:lnTo>
                    <a:pt x="4782" y="729"/>
                  </a:lnTo>
                  <a:lnTo>
                    <a:pt x="4561" y="729"/>
                  </a:lnTo>
                  <a:cubicBezTo>
                    <a:pt x="4181" y="317"/>
                    <a:pt x="3357" y="0"/>
                    <a:pt x="240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4990850" y="2119975"/>
              <a:ext cx="119575" cy="61000"/>
            </a:xfrm>
            <a:custGeom>
              <a:rect b="b" l="l" r="r" t="t"/>
              <a:pathLst>
                <a:path extrusionOk="0" h="2440" w="4783">
                  <a:moveTo>
                    <a:pt x="2407" y="1"/>
                  </a:moveTo>
                  <a:cubicBezTo>
                    <a:pt x="1426" y="1"/>
                    <a:pt x="602" y="286"/>
                    <a:pt x="222" y="698"/>
                  </a:cubicBezTo>
                  <a:lnTo>
                    <a:pt x="0" y="698"/>
                  </a:lnTo>
                  <a:lnTo>
                    <a:pt x="0" y="1204"/>
                  </a:lnTo>
                  <a:cubicBezTo>
                    <a:pt x="0" y="1901"/>
                    <a:pt x="1077" y="2439"/>
                    <a:pt x="2407" y="2439"/>
                  </a:cubicBezTo>
                  <a:cubicBezTo>
                    <a:pt x="3737" y="2439"/>
                    <a:pt x="4782" y="1901"/>
                    <a:pt x="4782" y="1204"/>
                  </a:cubicBezTo>
                  <a:lnTo>
                    <a:pt x="4782" y="698"/>
                  </a:lnTo>
                  <a:lnTo>
                    <a:pt x="4561" y="698"/>
                  </a:lnTo>
                  <a:cubicBezTo>
                    <a:pt x="4181" y="286"/>
                    <a:pt x="3357" y="1"/>
                    <a:pt x="240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4990850" y="2197575"/>
              <a:ext cx="119575" cy="60975"/>
            </a:xfrm>
            <a:custGeom>
              <a:rect b="b" l="l" r="r" t="t"/>
              <a:pathLst>
                <a:path extrusionOk="0" h="2439" w="4783">
                  <a:moveTo>
                    <a:pt x="2407" y="0"/>
                  </a:moveTo>
                  <a:cubicBezTo>
                    <a:pt x="1426" y="0"/>
                    <a:pt x="602" y="286"/>
                    <a:pt x="222" y="697"/>
                  </a:cubicBezTo>
                  <a:lnTo>
                    <a:pt x="0" y="697"/>
                  </a:lnTo>
                  <a:lnTo>
                    <a:pt x="0" y="1204"/>
                  </a:lnTo>
                  <a:cubicBezTo>
                    <a:pt x="0" y="1869"/>
                    <a:pt x="1077" y="2439"/>
                    <a:pt x="2407" y="2439"/>
                  </a:cubicBezTo>
                  <a:cubicBezTo>
                    <a:pt x="3737" y="2439"/>
                    <a:pt x="4782" y="1869"/>
                    <a:pt x="4782" y="1204"/>
                  </a:cubicBezTo>
                  <a:lnTo>
                    <a:pt x="4782" y="697"/>
                  </a:lnTo>
                  <a:lnTo>
                    <a:pt x="4561" y="697"/>
                  </a:lnTo>
                  <a:cubicBezTo>
                    <a:pt x="4181" y="286"/>
                    <a:pt x="3357" y="0"/>
                    <a:pt x="240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4853875" y="2170650"/>
              <a:ext cx="120375" cy="61000"/>
            </a:xfrm>
            <a:custGeom>
              <a:rect b="b" l="l" r="r" t="t"/>
              <a:pathLst>
                <a:path extrusionOk="0" h="2440" w="4815">
                  <a:moveTo>
                    <a:pt x="2408" y="1"/>
                  </a:moveTo>
                  <a:cubicBezTo>
                    <a:pt x="1457" y="1"/>
                    <a:pt x="634" y="286"/>
                    <a:pt x="222" y="697"/>
                  </a:cubicBezTo>
                  <a:lnTo>
                    <a:pt x="1" y="697"/>
                  </a:lnTo>
                  <a:lnTo>
                    <a:pt x="1" y="1236"/>
                  </a:lnTo>
                  <a:cubicBezTo>
                    <a:pt x="1" y="1901"/>
                    <a:pt x="1077" y="2439"/>
                    <a:pt x="2408" y="2439"/>
                  </a:cubicBezTo>
                  <a:cubicBezTo>
                    <a:pt x="3738" y="2439"/>
                    <a:pt x="4814" y="1901"/>
                    <a:pt x="4814" y="1236"/>
                  </a:cubicBezTo>
                  <a:lnTo>
                    <a:pt x="4814" y="697"/>
                  </a:lnTo>
                  <a:lnTo>
                    <a:pt x="4561" y="697"/>
                  </a:lnTo>
                  <a:cubicBezTo>
                    <a:pt x="4181" y="286"/>
                    <a:pt x="3358" y="1"/>
                    <a:pt x="2408"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4990850" y="2237150"/>
              <a:ext cx="119575" cy="61000"/>
            </a:xfrm>
            <a:custGeom>
              <a:rect b="b" l="l" r="r" t="t"/>
              <a:pathLst>
                <a:path extrusionOk="0" h="2440" w="4783">
                  <a:moveTo>
                    <a:pt x="2407" y="1"/>
                  </a:moveTo>
                  <a:cubicBezTo>
                    <a:pt x="1077" y="1"/>
                    <a:pt x="0" y="539"/>
                    <a:pt x="0" y="1236"/>
                  </a:cubicBezTo>
                  <a:cubicBezTo>
                    <a:pt x="0" y="1901"/>
                    <a:pt x="1077" y="2439"/>
                    <a:pt x="2407" y="2439"/>
                  </a:cubicBezTo>
                  <a:cubicBezTo>
                    <a:pt x="3737" y="2439"/>
                    <a:pt x="4782" y="1901"/>
                    <a:pt x="4782" y="1236"/>
                  </a:cubicBezTo>
                  <a:cubicBezTo>
                    <a:pt x="4782" y="539"/>
                    <a:pt x="3737" y="1"/>
                    <a:pt x="240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4634575" y="1798400"/>
              <a:ext cx="691200" cy="651900"/>
            </a:xfrm>
            <a:custGeom>
              <a:rect b="b" l="l" r="r" t="t"/>
              <a:pathLst>
                <a:path extrusionOk="0" h="26076" w="27648">
                  <a:moveTo>
                    <a:pt x="13850" y="1"/>
                  </a:moveTo>
                  <a:cubicBezTo>
                    <a:pt x="13314" y="1"/>
                    <a:pt x="12771" y="34"/>
                    <a:pt x="12225" y="101"/>
                  </a:cubicBezTo>
                  <a:cubicBezTo>
                    <a:pt x="5067" y="988"/>
                    <a:pt x="0" y="7480"/>
                    <a:pt x="887" y="14637"/>
                  </a:cubicBezTo>
                  <a:cubicBezTo>
                    <a:pt x="1677" y="21248"/>
                    <a:pt x="7303" y="26076"/>
                    <a:pt x="13797" y="26076"/>
                  </a:cubicBezTo>
                  <a:cubicBezTo>
                    <a:pt x="14334" y="26076"/>
                    <a:pt x="14877" y="26043"/>
                    <a:pt x="15423" y="25975"/>
                  </a:cubicBezTo>
                  <a:cubicBezTo>
                    <a:pt x="22580" y="25120"/>
                    <a:pt x="27647" y="18596"/>
                    <a:pt x="26761" y="11439"/>
                  </a:cubicBezTo>
                  <a:cubicBezTo>
                    <a:pt x="25942" y="4828"/>
                    <a:pt x="20341" y="1"/>
                    <a:pt x="13850" y="1"/>
                  </a:cubicBezTo>
                  <a:close/>
                </a:path>
              </a:pathLst>
            </a:custGeom>
            <a:solidFill>
              <a:srgbClr val="E8A06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a:ea typeface="Fira Sans"/>
                  <a:cs typeface="Fira Sans"/>
                  <a:sym typeface="Fira Sans"/>
                </a:rPr>
                <a:t>Decoder</a:t>
              </a:r>
              <a:endParaRPr/>
            </a:p>
          </p:txBody>
        </p:sp>
        <p:sp>
          <p:nvSpPr>
            <p:cNvPr id="407" name="Google Shape;407;p24"/>
            <p:cNvSpPr/>
            <p:nvPr/>
          </p:nvSpPr>
          <p:spPr>
            <a:xfrm>
              <a:off x="2254650" y="2236375"/>
              <a:ext cx="70475" cy="71275"/>
            </a:xfrm>
            <a:custGeom>
              <a:rect b="b" l="l" r="r" t="t"/>
              <a:pathLst>
                <a:path extrusionOk="0" h="2851" w="2819">
                  <a:moveTo>
                    <a:pt x="1425" y="570"/>
                  </a:moveTo>
                  <a:cubicBezTo>
                    <a:pt x="1869" y="570"/>
                    <a:pt x="2280" y="950"/>
                    <a:pt x="2280" y="1425"/>
                  </a:cubicBezTo>
                  <a:cubicBezTo>
                    <a:pt x="2280" y="1900"/>
                    <a:pt x="1869" y="2280"/>
                    <a:pt x="1425" y="2280"/>
                  </a:cubicBezTo>
                  <a:cubicBezTo>
                    <a:pt x="950" y="2280"/>
                    <a:pt x="570" y="1900"/>
                    <a:pt x="570" y="1425"/>
                  </a:cubicBezTo>
                  <a:cubicBezTo>
                    <a:pt x="570" y="950"/>
                    <a:pt x="950" y="570"/>
                    <a:pt x="1425" y="570"/>
                  </a:cubicBezTo>
                  <a:close/>
                  <a:moveTo>
                    <a:pt x="1425" y="0"/>
                  </a:moveTo>
                  <a:cubicBezTo>
                    <a:pt x="634" y="0"/>
                    <a:pt x="0" y="665"/>
                    <a:pt x="0" y="1425"/>
                  </a:cubicBezTo>
                  <a:cubicBezTo>
                    <a:pt x="0" y="2217"/>
                    <a:pt x="634" y="2850"/>
                    <a:pt x="1425" y="2850"/>
                  </a:cubicBezTo>
                  <a:cubicBezTo>
                    <a:pt x="2185" y="2850"/>
                    <a:pt x="2819" y="2217"/>
                    <a:pt x="2819" y="1425"/>
                  </a:cubicBezTo>
                  <a:cubicBezTo>
                    <a:pt x="2819" y="665"/>
                    <a:pt x="2185" y="0"/>
                    <a:pt x="142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4"/>
          <p:cNvSpPr txBox="1"/>
          <p:nvPr/>
        </p:nvSpPr>
        <p:spPr>
          <a:xfrm>
            <a:off x="3952800" y="2751125"/>
            <a:ext cx="12384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Fira Sans Medium"/>
                <a:ea typeface="Fira Sans Medium"/>
                <a:cs typeface="Fira Sans Medium"/>
                <a:sym typeface="Fira Sans Medium"/>
              </a:rPr>
              <a:t>Two Models</a:t>
            </a:r>
            <a:endParaRPr sz="1300">
              <a:solidFill>
                <a:schemeClr val="lt1"/>
              </a:solidFill>
              <a:latin typeface="Fira Sans Medium"/>
              <a:ea typeface="Fira Sans Medium"/>
              <a:cs typeface="Fira Sans Medium"/>
              <a:sym typeface="Fira Sans Medium"/>
            </a:endParaRPr>
          </a:p>
        </p:txBody>
      </p:sp>
      <p:sp>
        <p:nvSpPr>
          <p:cNvPr id="409" name="Google Shape;409;p24"/>
          <p:cNvSpPr/>
          <p:nvPr/>
        </p:nvSpPr>
        <p:spPr>
          <a:xfrm>
            <a:off x="2400425" y="3715325"/>
            <a:ext cx="4343100" cy="1099500"/>
          </a:xfrm>
          <a:prstGeom prst="roundRect">
            <a:avLst>
              <a:gd fmla="val 16667" name="adj"/>
            </a:avLst>
          </a:prstGeom>
          <a:noFill/>
          <a:ln cap="flat" cmpd="sng" w="9525">
            <a:solidFill>
              <a:srgbClr val="7AC6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24"/>
          <p:cNvPicPr preferRelativeResize="0"/>
          <p:nvPr/>
        </p:nvPicPr>
        <p:blipFill>
          <a:blip r:embed="rId3">
            <a:alphaModFix/>
          </a:blip>
          <a:stretch>
            <a:fillRect/>
          </a:stretch>
        </p:blipFill>
        <p:spPr>
          <a:xfrm>
            <a:off x="4271491" y="1235316"/>
            <a:ext cx="585450" cy="585450"/>
          </a:xfrm>
          <a:prstGeom prst="rect">
            <a:avLst/>
          </a:prstGeom>
          <a:noFill/>
          <a:ln>
            <a:noFill/>
          </a:ln>
        </p:spPr>
      </p:pic>
      <p:pic>
        <p:nvPicPr>
          <p:cNvPr id="411" name="Google Shape;411;p24"/>
          <p:cNvPicPr preferRelativeResize="0"/>
          <p:nvPr/>
        </p:nvPicPr>
        <p:blipFill>
          <a:blip r:embed="rId3">
            <a:alphaModFix/>
          </a:blip>
          <a:stretch>
            <a:fillRect/>
          </a:stretch>
        </p:blipFill>
        <p:spPr>
          <a:xfrm>
            <a:off x="4324016" y="3972341"/>
            <a:ext cx="585450" cy="585450"/>
          </a:xfrm>
          <a:prstGeom prst="rect">
            <a:avLst/>
          </a:prstGeom>
          <a:noFill/>
          <a:ln>
            <a:noFill/>
          </a:ln>
        </p:spPr>
      </p:pic>
      <p:cxnSp>
        <p:nvCxnSpPr>
          <p:cNvPr id="412" name="Google Shape;412;p24"/>
          <p:cNvCxnSpPr/>
          <p:nvPr/>
        </p:nvCxnSpPr>
        <p:spPr>
          <a:xfrm rot="10800000">
            <a:off x="3026300" y="2926300"/>
            <a:ext cx="768900" cy="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24"/>
          <p:cNvCxnSpPr/>
          <p:nvPr/>
        </p:nvCxnSpPr>
        <p:spPr>
          <a:xfrm rot="10800000">
            <a:off x="5335975" y="2926300"/>
            <a:ext cx="768900" cy="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24"/>
          <p:cNvCxnSpPr/>
          <p:nvPr/>
        </p:nvCxnSpPr>
        <p:spPr>
          <a:xfrm rot="10800000">
            <a:off x="3028375" y="2067400"/>
            <a:ext cx="0" cy="858900"/>
          </a:xfrm>
          <a:prstGeom prst="straightConnector1">
            <a:avLst/>
          </a:prstGeom>
          <a:noFill/>
          <a:ln cap="flat" cmpd="sng" w="9525">
            <a:solidFill>
              <a:schemeClr val="dk2"/>
            </a:solidFill>
            <a:prstDash val="solid"/>
            <a:round/>
            <a:headEnd len="med" w="med" type="none"/>
            <a:tailEnd len="med" w="med" type="triangle"/>
          </a:ln>
        </p:spPr>
      </p:cxnSp>
      <p:cxnSp>
        <p:nvCxnSpPr>
          <p:cNvPr id="415" name="Google Shape;415;p24"/>
          <p:cNvCxnSpPr/>
          <p:nvPr/>
        </p:nvCxnSpPr>
        <p:spPr>
          <a:xfrm>
            <a:off x="6102300" y="2936300"/>
            <a:ext cx="0" cy="779100"/>
          </a:xfrm>
          <a:prstGeom prst="straightConnector1">
            <a:avLst/>
          </a:prstGeom>
          <a:noFill/>
          <a:ln cap="flat" cmpd="sng" w="9525">
            <a:solidFill>
              <a:schemeClr val="dk2"/>
            </a:solidFill>
            <a:prstDash val="solid"/>
            <a:round/>
            <a:headEnd len="med" w="med" type="none"/>
            <a:tailEnd len="med" w="med" type="triangle"/>
          </a:ln>
        </p:spPr>
      </p:cxnSp>
      <p:sp>
        <p:nvSpPr>
          <p:cNvPr id="416" name="Google Shape;416;p24"/>
          <p:cNvSpPr/>
          <p:nvPr/>
        </p:nvSpPr>
        <p:spPr>
          <a:xfrm>
            <a:off x="3225325" y="2468350"/>
            <a:ext cx="365400" cy="355200"/>
          </a:xfrm>
          <a:prstGeom prst="ellipse">
            <a:avLst/>
          </a:prstGeom>
          <a:solidFill>
            <a:srgbClr val="E8A0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Fira Sans"/>
                <a:ea typeface="Fira Sans"/>
                <a:cs typeface="Fira Sans"/>
                <a:sym typeface="Fira Sans"/>
              </a:rPr>
              <a:t>1</a:t>
            </a:r>
            <a:endParaRPr b="1">
              <a:latin typeface="Fira Sans"/>
              <a:ea typeface="Fira Sans"/>
              <a:cs typeface="Fira Sans"/>
              <a:sym typeface="Fira Sans"/>
            </a:endParaRPr>
          </a:p>
        </p:txBody>
      </p:sp>
      <p:sp>
        <p:nvSpPr>
          <p:cNvPr id="417" name="Google Shape;417;p24"/>
          <p:cNvSpPr/>
          <p:nvPr/>
        </p:nvSpPr>
        <p:spPr>
          <a:xfrm>
            <a:off x="5537725" y="2468350"/>
            <a:ext cx="365400" cy="355200"/>
          </a:xfrm>
          <a:prstGeom prst="ellipse">
            <a:avLst/>
          </a:prstGeom>
          <a:solidFill>
            <a:srgbClr val="3047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Fira Sans"/>
                <a:ea typeface="Fira Sans"/>
                <a:cs typeface="Fira Sans"/>
                <a:sym typeface="Fira Sans"/>
              </a:rPr>
              <a:t>2</a:t>
            </a:r>
            <a:endParaRPr b="1">
              <a:solidFill>
                <a:schemeClr val="lt1"/>
              </a:solidFill>
              <a:latin typeface="Fira Sans"/>
              <a:ea typeface="Fira Sans"/>
              <a:cs typeface="Fira Sans"/>
              <a:sym typeface="Fira Sans"/>
            </a:endParaRPr>
          </a:p>
        </p:txBody>
      </p:sp>
      <p:sp>
        <p:nvSpPr>
          <p:cNvPr id="418" name="Google Shape;418;p24"/>
          <p:cNvSpPr txBox="1"/>
          <p:nvPr/>
        </p:nvSpPr>
        <p:spPr>
          <a:xfrm>
            <a:off x="744600" y="2604338"/>
            <a:ext cx="1238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E8A060"/>
                </a:solidFill>
                <a:latin typeface="Fira Sans"/>
                <a:ea typeface="Fira Sans"/>
                <a:cs typeface="Fira Sans"/>
                <a:sym typeface="Fira Sans"/>
              </a:rPr>
              <a:t>Image Feature Extractors</a:t>
            </a:r>
            <a:endParaRPr b="1" sz="1100">
              <a:solidFill>
                <a:srgbClr val="E8A060"/>
              </a:solidFill>
              <a:latin typeface="Fira Sans"/>
              <a:ea typeface="Fira Sans"/>
              <a:cs typeface="Fira Sans"/>
              <a:sym typeface="Fira Sans"/>
            </a:endParaRPr>
          </a:p>
        </p:txBody>
      </p:sp>
      <p:sp>
        <p:nvSpPr>
          <p:cNvPr id="419" name="Google Shape;419;p24"/>
          <p:cNvSpPr/>
          <p:nvPr/>
        </p:nvSpPr>
        <p:spPr>
          <a:xfrm>
            <a:off x="6862600" y="2588675"/>
            <a:ext cx="1877400" cy="585600"/>
          </a:xfrm>
          <a:prstGeom prst="roundRect">
            <a:avLst>
              <a:gd fmla="val 16667" name="adj"/>
            </a:avLst>
          </a:prstGeom>
          <a:noFill/>
          <a:ln cap="flat" cmpd="sng" w="2857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24"/>
          <p:cNvSpPr/>
          <p:nvPr/>
        </p:nvSpPr>
        <p:spPr>
          <a:xfrm>
            <a:off x="425100" y="2573125"/>
            <a:ext cx="1877400" cy="585600"/>
          </a:xfrm>
          <a:prstGeom prst="roundRect">
            <a:avLst>
              <a:gd fmla="val 16667" name="adj"/>
            </a:avLst>
          </a:prstGeom>
          <a:noFill/>
          <a:ln cap="flat" cmpd="sng" w="2857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1" name="Google Shape;421;p24"/>
          <p:cNvCxnSpPr>
            <a:stCxn id="420" idx="0"/>
          </p:cNvCxnSpPr>
          <p:nvPr/>
        </p:nvCxnSpPr>
        <p:spPr>
          <a:xfrm rot="10800000">
            <a:off x="1350600" y="1811425"/>
            <a:ext cx="13200" cy="761700"/>
          </a:xfrm>
          <a:prstGeom prst="straightConnector1">
            <a:avLst/>
          </a:prstGeom>
          <a:noFill/>
          <a:ln cap="flat" cmpd="sng" w="9525">
            <a:solidFill>
              <a:schemeClr val="dk2"/>
            </a:solidFill>
            <a:prstDash val="solid"/>
            <a:round/>
            <a:headEnd len="med" w="med" type="none"/>
            <a:tailEnd len="med" w="med" type="triangle"/>
          </a:ln>
        </p:spPr>
      </p:cxnSp>
      <p:cxnSp>
        <p:nvCxnSpPr>
          <p:cNvPr id="422" name="Google Shape;422;p24"/>
          <p:cNvCxnSpPr/>
          <p:nvPr/>
        </p:nvCxnSpPr>
        <p:spPr>
          <a:xfrm>
            <a:off x="1349100" y="3158725"/>
            <a:ext cx="16200" cy="735900"/>
          </a:xfrm>
          <a:prstGeom prst="straightConnector1">
            <a:avLst/>
          </a:prstGeom>
          <a:noFill/>
          <a:ln cap="flat" cmpd="sng" w="9525">
            <a:solidFill>
              <a:schemeClr val="dk2"/>
            </a:solidFill>
            <a:prstDash val="solid"/>
            <a:round/>
            <a:headEnd len="med" w="med" type="none"/>
            <a:tailEnd len="med" w="med" type="triangle"/>
          </a:ln>
        </p:spPr>
      </p:cxnSp>
      <p:cxnSp>
        <p:nvCxnSpPr>
          <p:cNvPr id="423" name="Google Shape;423;p24"/>
          <p:cNvCxnSpPr/>
          <p:nvPr/>
        </p:nvCxnSpPr>
        <p:spPr>
          <a:xfrm rot="10800000">
            <a:off x="7752450" y="1839475"/>
            <a:ext cx="13200" cy="76170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24"/>
          <p:cNvCxnSpPr/>
          <p:nvPr/>
        </p:nvCxnSpPr>
        <p:spPr>
          <a:xfrm>
            <a:off x="7793200" y="3158725"/>
            <a:ext cx="16200" cy="73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25"/>
          <p:cNvPicPr preferRelativeResize="0"/>
          <p:nvPr/>
        </p:nvPicPr>
        <p:blipFill>
          <a:blip r:embed="rId3">
            <a:alphaModFix/>
          </a:blip>
          <a:stretch>
            <a:fillRect/>
          </a:stretch>
        </p:blipFill>
        <p:spPr>
          <a:xfrm>
            <a:off x="556125" y="888638"/>
            <a:ext cx="2123551" cy="1944924"/>
          </a:xfrm>
          <a:prstGeom prst="rect">
            <a:avLst/>
          </a:prstGeom>
          <a:noFill/>
          <a:ln>
            <a:noFill/>
          </a:ln>
        </p:spPr>
      </p:pic>
      <p:sp>
        <p:nvSpPr>
          <p:cNvPr id="430" name="Google Shape;430;p25"/>
          <p:cNvSpPr/>
          <p:nvPr/>
        </p:nvSpPr>
        <p:spPr>
          <a:xfrm>
            <a:off x="2506350" y="1703775"/>
            <a:ext cx="1383900" cy="314700"/>
          </a:xfrm>
          <a:prstGeom prst="chevron">
            <a:avLst>
              <a:gd fmla="val 50000" name="adj"/>
            </a:avLst>
          </a:prstGeom>
          <a:solidFill>
            <a:srgbClr val="3047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Fira Sans"/>
                <a:ea typeface="Fira Sans"/>
                <a:cs typeface="Fira Sans"/>
                <a:sym typeface="Fira Sans"/>
              </a:rPr>
              <a:t>Input image given to</a:t>
            </a:r>
            <a:endParaRPr b="1" sz="700">
              <a:solidFill>
                <a:schemeClr val="lt1"/>
              </a:solidFill>
              <a:latin typeface="Fira Sans"/>
              <a:ea typeface="Fira Sans"/>
              <a:cs typeface="Fira Sans"/>
              <a:sym typeface="Fira Sans"/>
            </a:endParaRPr>
          </a:p>
        </p:txBody>
      </p:sp>
      <p:pic>
        <p:nvPicPr>
          <p:cNvPr id="431" name="Google Shape;431;p25"/>
          <p:cNvPicPr preferRelativeResize="0"/>
          <p:nvPr/>
        </p:nvPicPr>
        <p:blipFill>
          <a:blip r:embed="rId4">
            <a:alphaModFix/>
          </a:blip>
          <a:stretch>
            <a:fillRect/>
          </a:stretch>
        </p:blipFill>
        <p:spPr>
          <a:xfrm>
            <a:off x="3890250" y="983112"/>
            <a:ext cx="2729680" cy="1738875"/>
          </a:xfrm>
          <a:prstGeom prst="rect">
            <a:avLst/>
          </a:prstGeom>
          <a:noFill/>
          <a:ln cap="flat" cmpd="sng" w="9525">
            <a:solidFill>
              <a:schemeClr val="accent4"/>
            </a:solidFill>
            <a:prstDash val="solid"/>
            <a:round/>
            <a:headEnd len="sm" w="sm" type="none"/>
            <a:tailEnd len="sm" w="sm" type="none"/>
          </a:ln>
        </p:spPr>
      </p:pic>
      <p:sp>
        <p:nvSpPr>
          <p:cNvPr id="432" name="Google Shape;432;p25"/>
          <p:cNvSpPr txBox="1"/>
          <p:nvPr/>
        </p:nvSpPr>
        <p:spPr>
          <a:xfrm>
            <a:off x="5199425" y="856025"/>
            <a:ext cx="1420500" cy="3231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latin typeface="Fira Sans"/>
                <a:ea typeface="Fira Sans"/>
                <a:cs typeface="Fira Sans"/>
                <a:sym typeface="Fira Sans"/>
              </a:rPr>
              <a:t>Pretrained VGG 16</a:t>
            </a:r>
            <a:endParaRPr b="1" sz="900">
              <a:latin typeface="Fira Sans"/>
              <a:ea typeface="Fira Sans"/>
              <a:cs typeface="Fira Sans"/>
              <a:sym typeface="Fira Sans"/>
            </a:endParaRPr>
          </a:p>
        </p:txBody>
      </p:sp>
      <p:pic>
        <p:nvPicPr>
          <p:cNvPr id="433" name="Google Shape;433;p25"/>
          <p:cNvPicPr preferRelativeResize="0"/>
          <p:nvPr/>
        </p:nvPicPr>
        <p:blipFill rotWithShape="1">
          <a:blip r:embed="rId5">
            <a:alphaModFix/>
          </a:blip>
          <a:srcRect b="29527" l="0" r="0" t="0"/>
          <a:stretch/>
        </p:blipFill>
        <p:spPr>
          <a:xfrm>
            <a:off x="5977400" y="3167725"/>
            <a:ext cx="2614575" cy="1568875"/>
          </a:xfrm>
          <a:prstGeom prst="rect">
            <a:avLst/>
          </a:prstGeom>
          <a:noFill/>
          <a:ln cap="flat" cmpd="sng" w="9525">
            <a:solidFill>
              <a:schemeClr val="accent4"/>
            </a:solidFill>
            <a:prstDash val="solid"/>
            <a:round/>
            <a:headEnd len="sm" w="sm" type="none"/>
            <a:tailEnd len="sm" w="sm" type="none"/>
          </a:ln>
        </p:spPr>
      </p:pic>
      <p:sp>
        <p:nvSpPr>
          <p:cNvPr id="434" name="Google Shape;434;p25"/>
          <p:cNvSpPr txBox="1"/>
          <p:nvPr/>
        </p:nvSpPr>
        <p:spPr>
          <a:xfrm>
            <a:off x="5977400" y="4685800"/>
            <a:ext cx="1816500" cy="3231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latin typeface="Fira Sans"/>
                <a:ea typeface="Fira Sans"/>
                <a:cs typeface="Fira Sans"/>
                <a:sym typeface="Fira Sans"/>
              </a:rPr>
              <a:t>LSTM Network</a:t>
            </a:r>
            <a:endParaRPr b="1" sz="900">
              <a:latin typeface="Fira Sans"/>
              <a:ea typeface="Fira Sans"/>
              <a:cs typeface="Fira Sans"/>
              <a:sym typeface="Fira Sans"/>
            </a:endParaRPr>
          </a:p>
        </p:txBody>
      </p:sp>
      <p:sp>
        <p:nvSpPr>
          <p:cNvPr id="435" name="Google Shape;435;p25"/>
          <p:cNvSpPr/>
          <p:nvPr/>
        </p:nvSpPr>
        <p:spPr>
          <a:xfrm flipH="1">
            <a:off x="4739100" y="3794825"/>
            <a:ext cx="1383900" cy="314700"/>
          </a:xfrm>
          <a:prstGeom prst="chevron">
            <a:avLst>
              <a:gd fmla="val 50000" name="adj"/>
            </a:avLst>
          </a:prstGeom>
          <a:solidFill>
            <a:srgbClr val="3047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Fira Sans"/>
                <a:ea typeface="Fira Sans"/>
                <a:cs typeface="Fira Sans"/>
                <a:sym typeface="Fira Sans"/>
              </a:rPr>
              <a:t>Caption Generation</a:t>
            </a:r>
            <a:endParaRPr b="1" sz="700">
              <a:solidFill>
                <a:schemeClr val="lt1"/>
              </a:solidFill>
              <a:latin typeface="Fira Sans"/>
              <a:ea typeface="Fira Sans"/>
              <a:cs typeface="Fira Sans"/>
              <a:sym typeface="Fira Sans"/>
            </a:endParaRPr>
          </a:p>
        </p:txBody>
      </p:sp>
      <p:sp>
        <p:nvSpPr>
          <p:cNvPr id="436" name="Google Shape;436;p25"/>
          <p:cNvSpPr txBox="1"/>
          <p:nvPr/>
        </p:nvSpPr>
        <p:spPr>
          <a:xfrm>
            <a:off x="710250" y="4114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Medium"/>
                <a:ea typeface="Fira Sans Medium"/>
                <a:cs typeface="Fira Sans Medium"/>
                <a:sym typeface="Fira Sans Medium"/>
              </a:rPr>
              <a:t>Baseline Model</a:t>
            </a:r>
            <a:endParaRPr sz="2500">
              <a:latin typeface="Fira Sans Medium"/>
              <a:ea typeface="Fira Sans Medium"/>
              <a:cs typeface="Fira Sans Medium"/>
              <a:sym typeface="Fira Sans Medium"/>
            </a:endParaRPr>
          </a:p>
        </p:txBody>
      </p:sp>
      <p:cxnSp>
        <p:nvCxnSpPr>
          <p:cNvPr id="437" name="Google Shape;437;p25"/>
          <p:cNvCxnSpPr>
            <a:stCxn id="431" idx="3"/>
          </p:cNvCxnSpPr>
          <p:nvPr/>
        </p:nvCxnSpPr>
        <p:spPr>
          <a:xfrm>
            <a:off x="6619930" y="1852550"/>
            <a:ext cx="650400" cy="7500"/>
          </a:xfrm>
          <a:prstGeom prst="straightConnector1">
            <a:avLst/>
          </a:prstGeom>
          <a:noFill/>
          <a:ln cap="flat" cmpd="sng" w="9525">
            <a:solidFill>
              <a:schemeClr val="accent4"/>
            </a:solidFill>
            <a:prstDash val="solid"/>
            <a:round/>
            <a:headEnd len="sm" w="sm" type="none"/>
            <a:tailEnd len="sm" w="sm" type="none"/>
          </a:ln>
        </p:spPr>
      </p:cxnSp>
      <p:cxnSp>
        <p:nvCxnSpPr>
          <p:cNvPr id="438" name="Google Shape;438;p25"/>
          <p:cNvCxnSpPr/>
          <p:nvPr/>
        </p:nvCxnSpPr>
        <p:spPr>
          <a:xfrm>
            <a:off x="7280788" y="1859500"/>
            <a:ext cx="7800" cy="262500"/>
          </a:xfrm>
          <a:prstGeom prst="straightConnector1">
            <a:avLst/>
          </a:prstGeom>
          <a:noFill/>
          <a:ln cap="flat" cmpd="sng" w="9525">
            <a:solidFill>
              <a:schemeClr val="accent4"/>
            </a:solidFill>
            <a:prstDash val="solid"/>
            <a:round/>
            <a:headEnd len="sm" w="sm" type="none"/>
            <a:tailEnd len="sm" w="sm" type="none"/>
          </a:ln>
        </p:spPr>
      </p:cxnSp>
      <p:sp>
        <p:nvSpPr>
          <p:cNvPr id="439" name="Google Shape;439;p25"/>
          <p:cNvSpPr txBox="1"/>
          <p:nvPr/>
        </p:nvSpPr>
        <p:spPr>
          <a:xfrm>
            <a:off x="2615400" y="3590513"/>
            <a:ext cx="2123700" cy="7233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lang="en" sz="1300" u="sng">
                <a:solidFill>
                  <a:schemeClr val="dk1"/>
                </a:solidFill>
                <a:latin typeface="Fira Sans"/>
                <a:ea typeface="Fira Sans"/>
                <a:cs typeface="Fira Sans"/>
                <a:sym typeface="Fira Sans"/>
              </a:rPr>
              <a:t>Output Caption</a:t>
            </a:r>
            <a:endParaRPr b="1" sz="1300" u="sng">
              <a:solidFill>
                <a:schemeClr val="dk1"/>
              </a:solidFill>
              <a:latin typeface="Fira Sans"/>
              <a:ea typeface="Fira Sans"/>
              <a:cs typeface="Fira Sans"/>
              <a:sym typeface="Fira Sans"/>
            </a:endParaRPr>
          </a:p>
          <a:p>
            <a:pPr indent="0" lvl="0" marL="0" rtl="0" algn="ctr">
              <a:spcBef>
                <a:spcPts val="0"/>
              </a:spcBef>
              <a:spcAft>
                <a:spcPts val="0"/>
              </a:spcAft>
              <a:buClr>
                <a:schemeClr val="dk1"/>
              </a:buClr>
              <a:buSzPts val="1100"/>
              <a:buFont typeface="Arial"/>
              <a:buNone/>
            </a:pPr>
            <a:r>
              <a:t/>
            </a:r>
            <a:endParaRPr b="1" sz="1300">
              <a:solidFill>
                <a:schemeClr val="dk1"/>
              </a:solidFill>
              <a:latin typeface="Fira Sans"/>
              <a:ea typeface="Fira Sans"/>
              <a:cs typeface="Fira Sans"/>
              <a:sym typeface="Fira Sans"/>
            </a:endParaRPr>
          </a:p>
          <a:p>
            <a:pPr indent="0" lvl="0" marL="0" marR="0" rtl="0" algn="ctr">
              <a:lnSpc>
                <a:spcPct val="100000"/>
              </a:lnSpc>
              <a:spcBef>
                <a:spcPts val="0"/>
              </a:spcBef>
              <a:spcAft>
                <a:spcPts val="0"/>
              </a:spcAft>
              <a:buNone/>
            </a:pPr>
            <a:r>
              <a:rPr b="1" lang="en" sz="900">
                <a:solidFill>
                  <a:schemeClr val="dk1"/>
                </a:solidFill>
                <a:latin typeface="Fira Sans"/>
                <a:ea typeface="Fira Sans"/>
                <a:cs typeface="Fira Sans"/>
                <a:sym typeface="Fira Sans"/>
              </a:rPr>
              <a:t>A </a:t>
            </a:r>
            <a:r>
              <a:rPr b="1" lang="en" sz="900">
                <a:latin typeface="Fira Sans"/>
                <a:ea typeface="Fira Sans"/>
                <a:cs typeface="Fira Sans"/>
                <a:sym typeface="Fira Sans"/>
              </a:rPr>
              <a:t>dog</a:t>
            </a:r>
            <a:r>
              <a:rPr b="1" lang="en" sz="900">
                <a:solidFill>
                  <a:schemeClr val="dk1"/>
                </a:solidFill>
                <a:latin typeface="Fira Sans"/>
                <a:ea typeface="Fira Sans"/>
                <a:cs typeface="Fira Sans"/>
                <a:sym typeface="Fira Sans"/>
              </a:rPr>
              <a:t> walking on the green grass</a:t>
            </a:r>
            <a:endParaRPr b="1" sz="900">
              <a:solidFill>
                <a:schemeClr val="dk1"/>
              </a:solidFill>
              <a:latin typeface="Fira Sans"/>
              <a:ea typeface="Fira Sans"/>
              <a:cs typeface="Fira Sans"/>
              <a:sym typeface="Fira Sans"/>
            </a:endParaRPr>
          </a:p>
        </p:txBody>
      </p:sp>
      <p:sp>
        <p:nvSpPr>
          <p:cNvPr id="440" name="Google Shape;440;p25"/>
          <p:cNvSpPr/>
          <p:nvPr/>
        </p:nvSpPr>
        <p:spPr>
          <a:xfrm flipH="1">
            <a:off x="1394200" y="3794825"/>
            <a:ext cx="1383900" cy="314700"/>
          </a:xfrm>
          <a:prstGeom prst="chevron">
            <a:avLst>
              <a:gd fmla="val 50000" name="adj"/>
            </a:avLst>
          </a:prstGeom>
          <a:solidFill>
            <a:srgbClr val="3047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Fira Sans"/>
                <a:ea typeface="Fira Sans"/>
                <a:cs typeface="Fira Sans"/>
                <a:sym typeface="Fira Sans"/>
              </a:rPr>
              <a:t>Text-to-Speech</a:t>
            </a:r>
            <a:endParaRPr b="1" sz="800">
              <a:solidFill>
                <a:schemeClr val="lt1"/>
              </a:solidFill>
              <a:latin typeface="Fira Sans"/>
              <a:ea typeface="Fira Sans"/>
              <a:cs typeface="Fira Sans"/>
              <a:sym typeface="Fira Sans"/>
            </a:endParaRPr>
          </a:p>
        </p:txBody>
      </p:sp>
      <p:sp>
        <p:nvSpPr>
          <p:cNvPr id="441" name="Google Shape;441;p25"/>
          <p:cNvSpPr/>
          <p:nvPr/>
        </p:nvSpPr>
        <p:spPr>
          <a:xfrm rot="5400000">
            <a:off x="6592738" y="2474088"/>
            <a:ext cx="1383900" cy="314700"/>
          </a:xfrm>
          <a:prstGeom prst="chevron">
            <a:avLst>
              <a:gd fmla="val 50000" name="adj"/>
            </a:avLst>
          </a:prstGeom>
          <a:solidFill>
            <a:srgbClr val="3047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Fira Sans"/>
                <a:ea typeface="Fira Sans"/>
                <a:cs typeface="Fira Sans"/>
                <a:sym typeface="Fira Sans"/>
              </a:rPr>
              <a:t>Feature Vector</a:t>
            </a:r>
            <a:endParaRPr b="1" sz="700">
              <a:solidFill>
                <a:schemeClr val="lt1"/>
              </a:solidFill>
              <a:latin typeface="Fira Sans"/>
              <a:ea typeface="Fira Sans"/>
              <a:cs typeface="Fira Sans"/>
              <a:sym typeface="Fira Sans"/>
            </a:endParaRPr>
          </a:p>
        </p:txBody>
      </p:sp>
      <p:pic>
        <p:nvPicPr>
          <p:cNvPr id="442" name="Google Shape;442;p25"/>
          <p:cNvPicPr preferRelativeResize="0"/>
          <p:nvPr/>
        </p:nvPicPr>
        <p:blipFill>
          <a:blip r:embed="rId6">
            <a:alphaModFix/>
          </a:blip>
          <a:stretch>
            <a:fillRect/>
          </a:stretch>
        </p:blipFill>
        <p:spPr>
          <a:xfrm>
            <a:off x="428750" y="3444499"/>
            <a:ext cx="948349" cy="948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6"/>
          <p:cNvSpPr txBox="1"/>
          <p:nvPr/>
        </p:nvSpPr>
        <p:spPr>
          <a:xfrm>
            <a:off x="710250" y="4114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Medium"/>
                <a:ea typeface="Fira Sans Medium"/>
                <a:cs typeface="Fira Sans Medium"/>
                <a:sym typeface="Fira Sans Medium"/>
              </a:rPr>
              <a:t>VGG16</a:t>
            </a:r>
            <a:endParaRPr sz="2500">
              <a:latin typeface="Fira Sans Medium"/>
              <a:ea typeface="Fira Sans Medium"/>
              <a:cs typeface="Fira Sans Medium"/>
              <a:sym typeface="Fira Sans Medium"/>
            </a:endParaRPr>
          </a:p>
        </p:txBody>
      </p:sp>
      <p:pic>
        <p:nvPicPr>
          <p:cNvPr id="448" name="Google Shape;448;p26"/>
          <p:cNvPicPr preferRelativeResize="0"/>
          <p:nvPr/>
        </p:nvPicPr>
        <p:blipFill>
          <a:blip r:embed="rId3">
            <a:alphaModFix/>
          </a:blip>
          <a:stretch>
            <a:fillRect/>
          </a:stretch>
        </p:blipFill>
        <p:spPr>
          <a:xfrm>
            <a:off x="5080337" y="1156875"/>
            <a:ext cx="3514076" cy="1204950"/>
          </a:xfrm>
          <a:prstGeom prst="rect">
            <a:avLst/>
          </a:prstGeom>
          <a:noFill/>
          <a:ln cap="flat" cmpd="sng" w="9525">
            <a:solidFill>
              <a:schemeClr val="dk1"/>
            </a:solidFill>
            <a:prstDash val="solid"/>
            <a:round/>
            <a:headEnd len="sm" w="sm" type="none"/>
            <a:tailEnd len="sm" w="sm" type="none"/>
          </a:ln>
        </p:spPr>
      </p:pic>
      <p:cxnSp>
        <p:nvCxnSpPr>
          <p:cNvPr id="449" name="Google Shape;449;p26"/>
          <p:cNvCxnSpPr>
            <a:stCxn id="450" idx="3"/>
            <a:endCxn id="448" idx="1"/>
          </p:cNvCxnSpPr>
          <p:nvPr/>
        </p:nvCxnSpPr>
        <p:spPr>
          <a:xfrm>
            <a:off x="2588237" y="1759350"/>
            <a:ext cx="2492100" cy="0"/>
          </a:xfrm>
          <a:prstGeom prst="straightConnector1">
            <a:avLst/>
          </a:prstGeom>
          <a:noFill/>
          <a:ln cap="flat" cmpd="sng" w="38100">
            <a:solidFill>
              <a:schemeClr val="accent4"/>
            </a:solidFill>
            <a:prstDash val="solid"/>
            <a:round/>
            <a:headEnd len="sm" w="sm" type="none"/>
            <a:tailEnd len="sm" w="sm" type="triangle"/>
          </a:ln>
        </p:spPr>
      </p:cxnSp>
      <p:cxnSp>
        <p:nvCxnSpPr>
          <p:cNvPr id="451" name="Google Shape;451;p26"/>
          <p:cNvCxnSpPr>
            <a:stCxn id="448" idx="2"/>
          </p:cNvCxnSpPr>
          <p:nvPr/>
        </p:nvCxnSpPr>
        <p:spPr>
          <a:xfrm flipH="1">
            <a:off x="6834375" y="2361825"/>
            <a:ext cx="3000" cy="855000"/>
          </a:xfrm>
          <a:prstGeom prst="straightConnector1">
            <a:avLst/>
          </a:prstGeom>
          <a:noFill/>
          <a:ln cap="flat" cmpd="sng" w="38100">
            <a:solidFill>
              <a:schemeClr val="accent4"/>
            </a:solidFill>
            <a:prstDash val="solid"/>
            <a:round/>
            <a:headEnd len="sm" w="sm" type="none"/>
            <a:tailEnd len="sm" w="sm" type="triangle"/>
          </a:ln>
        </p:spPr>
      </p:cxnSp>
      <p:cxnSp>
        <p:nvCxnSpPr>
          <p:cNvPr id="452" name="Google Shape;452;p26"/>
          <p:cNvCxnSpPr>
            <a:stCxn id="453" idx="1"/>
            <a:endCxn id="454" idx="3"/>
          </p:cNvCxnSpPr>
          <p:nvPr/>
        </p:nvCxnSpPr>
        <p:spPr>
          <a:xfrm rot="10800000">
            <a:off x="3914894" y="4038988"/>
            <a:ext cx="2106300" cy="0"/>
          </a:xfrm>
          <a:prstGeom prst="straightConnector1">
            <a:avLst/>
          </a:prstGeom>
          <a:noFill/>
          <a:ln cap="flat" cmpd="sng" w="38100">
            <a:solidFill>
              <a:schemeClr val="accent4"/>
            </a:solidFill>
            <a:prstDash val="solid"/>
            <a:round/>
            <a:headEnd len="sm" w="sm" type="none"/>
            <a:tailEnd len="sm" w="sm" type="triangle"/>
          </a:ln>
        </p:spPr>
      </p:cxnSp>
      <p:sp>
        <p:nvSpPr>
          <p:cNvPr id="455" name="Google Shape;455;p26"/>
          <p:cNvSpPr txBox="1"/>
          <p:nvPr/>
        </p:nvSpPr>
        <p:spPr>
          <a:xfrm>
            <a:off x="2946950" y="1316675"/>
            <a:ext cx="1781700" cy="323100"/>
          </a:xfrm>
          <a:prstGeom prst="rect">
            <a:avLst/>
          </a:prstGeom>
          <a:solidFill>
            <a:srgbClr val="30475E"/>
          </a:solidFill>
          <a:ln cap="flat" cmpd="sng" w="9525">
            <a:solidFill>
              <a:srgbClr val="980000"/>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solidFill>
                  <a:schemeClr val="lt1"/>
                </a:solidFill>
                <a:latin typeface="Fira Sans"/>
                <a:ea typeface="Fira Sans"/>
                <a:cs typeface="Fira Sans"/>
                <a:sym typeface="Fira Sans"/>
              </a:rPr>
              <a:t>Input resized to 224*224</a:t>
            </a:r>
            <a:endParaRPr b="1" sz="900">
              <a:solidFill>
                <a:schemeClr val="lt1"/>
              </a:solidFill>
              <a:latin typeface="Fira Sans"/>
              <a:ea typeface="Fira Sans"/>
              <a:cs typeface="Fira Sans"/>
              <a:sym typeface="Fira Sans"/>
            </a:endParaRPr>
          </a:p>
        </p:txBody>
      </p:sp>
      <p:sp>
        <p:nvSpPr>
          <p:cNvPr id="456" name="Google Shape;456;p26"/>
          <p:cNvSpPr txBox="1"/>
          <p:nvPr/>
        </p:nvSpPr>
        <p:spPr>
          <a:xfrm>
            <a:off x="6954425" y="2636175"/>
            <a:ext cx="1781700" cy="323100"/>
          </a:xfrm>
          <a:prstGeom prst="rect">
            <a:avLst/>
          </a:prstGeom>
          <a:solidFill>
            <a:srgbClr val="30475E"/>
          </a:solidFill>
          <a:ln cap="flat" cmpd="sng" w="9525">
            <a:solidFill>
              <a:srgbClr val="980000"/>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solidFill>
                  <a:schemeClr val="lt1"/>
                </a:solidFill>
                <a:latin typeface="Fira Sans"/>
                <a:ea typeface="Fira Sans"/>
                <a:cs typeface="Fira Sans"/>
                <a:sym typeface="Fira Sans"/>
              </a:rPr>
              <a:t>Object/Pattern Recognition</a:t>
            </a:r>
            <a:endParaRPr b="1" sz="900">
              <a:solidFill>
                <a:schemeClr val="lt1"/>
              </a:solidFill>
              <a:latin typeface="Fira Sans"/>
              <a:ea typeface="Fira Sans"/>
              <a:cs typeface="Fira Sans"/>
              <a:sym typeface="Fira Sans"/>
            </a:endParaRPr>
          </a:p>
        </p:txBody>
      </p:sp>
      <p:sp>
        <p:nvSpPr>
          <p:cNvPr id="457" name="Google Shape;457;p26"/>
          <p:cNvSpPr txBox="1"/>
          <p:nvPr/>
        </p:nvSpPr>
        <p:spPr>
          <a:xfrm>
            <a:off x="5927175" y="823775"/>
            <a:ext cx="1820400" cy="323100"/>
          </a:xfrm>
          <a:prstGeom prst="rect">
            <a:avLst/>
          </a:prstGeom>
          <a:solidFill>
            <a:srgbClr val="F2A36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latin typeface="Fira Sans"/>
                <a:ea typeface="Fira Sans"/>
                <a:cs typeface="Fira Sans"/>
                <a:sym typeface="Fira Sans"/>
              </a:rPr>
              <a:t>Pretrained CNN</a:t>
            </a:r>
            <a:endParaRPr b="1" sz="900">
              <a:latin typeface="Fira Sans"/>
              <a:ea typeface="Fira Sans"/>
              <a:cs typeface="Fira Sans"/>
              <a:sym typeface="Fira Sans"/>
            </a:endParaRPr>
          </a:p>
        </p:txBody>
      </p:sp>
      <p:pic>
        <p:nvPicPr>
          <p:cNvPr id="453" name="Google Shape;453;p26"/>
          <p:cNvPicPr preferRelativeResize="0"/>
          <p:nvPr/>
        </p:nvPicPr>
        <p:blipFill>
          <a:blip r:embed="rId4">
            <a:alphaModFix/>
          </a:blip>
          <a:stretch>
            <a:fillRect/>
          </a:stretch>
        </p:blipFill>
        <p:spPr>
          <a:xfrm>
            <a:off x="6021194" y="3233638"/>
            <a:ext cx="1632369" cy="1610700"/>
          </a:xfrm>
          <a:prstGeom prst="rect">
            <a:avLst/>
          </a:prstGeom>
          <a:noFill/>
          <a:ln>
            <a:noFill/>
          </a:ln>
        </p:spPr>
      </p:pic>
      <p:sp>
        <p:nvSpPr>
          <p:cNvPr id="458" name="Google Shape;458;p26"/>
          <p:cNvSpPr txBox="1"/>
          <p:nvPr/>
        </p:nvSpPr>
        <p:spPr>
          <a:xfrm>
            <a:off x="1156962" y="3163825"/>
            <a:ext cx="2311200" cy="323100"/>
          </a:xfrm>
          <a:prstGeom prst="rect">
            <a:avLst/>
          </a:prstGeom>
          <a:solidFill>
            <a:srgbClr val="F2A36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900">
                <a:latin typeface="Fira Sans"/>
                <a:ea typeface="Fira Sans"/>
                <a:cs typeface="Fira Sans"/>
                <a:sym typeface="Fira Sans"/>
              </a:rPr>
              <a:t>Important features as series of numbers</a:t>
            </a:r>
            <a:endParaRPr b="1" sz="900">
              <a:latin typeface="Fira Sans"/>
              <a:ea typeface="Fira Sans"/>
              <a:cs typeface="Fira Sans"/>
              <a:sym typeface="Fira Sans"/>
            </a:endParaRPr>
          </a:p>
        </p:txBody>
      </p:sp>
      <p:pic>
        <p:nvPicPr>
          <p:cNvPr id="454" name="Google Shape;454;p26"/>
          <p:cNvPicPr preferRelativeResize="0"/>
          <p:nvPr/>
        </p:nvPicPr>
        <p:blipFill rotWithShape="1">
          <a:blip r:embed="rId5">
            <a:alphaModFix/>
          </a:blip>
          <a:srcRect b="0" l="0" r="15519" t="0"/>
          <a:stretch/>
        </p:blipFill>
        <p:spPr>
          <a:xfrm>
            <a:off x="710250" y="3486925"/>
            <a:ext cx="3204623" cy="1104126"/>
          </a:xfrm>
          <a:prstGeom prst="rect">
            <a:avLst/>
          </a:prstGeom>
          <a:noFill/>
          <a:ln cap="flat" cmpd="sng" w="9525">
            <a:solidFill>
              <a:schemeClr val="accent4"/>
            </a:solidFill>
            <a:prstDash val="solid"/>
            <a:round/>
            <a:headEnd len="sm" w="sm" type="none"/>
            <a:tailEnd len="sm" w="sm" type="none"/>
          </a:ln>
        </p:spPr>
      </p:pic>
      <p:sp>
        <p:nvSpPr>
          <p:cNvPr id="459" name="Google Shape;459;p26"/>
          <p:cNvSpPr txBox="1"/>
          <p:nvPr/>
        </p:nvSpPr>
        <p:spPr>
          <a:xfrm>
            <a:off x="4145475" y="3610550"/>
            <a:ext cx="1781700" cy="323100"/>
          </a:xfrm>
          <a:prstGeom prst="rect">
            <a:avLst/>
          </a:prstGeom>
          <a:solidFill>
            <a:srgbClr val="30475E"/>
          </a:solidFill>
          <a:ln cap="flat" cmpd="sng" w="9525">
            <a:solidFill>
              <a:srgbClr val="980000"/>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solidFill>
                  <a:schemeClr val="lt1"/>
                </a:solidFill>
                <a:latin typeface="Fira Sans"/>
                <a:ea typeface="Fira Sans"/>
                <a:cs typeface="Fira Sans"/>
                <a:sym typeface="Fira Sans"/>
              </a:rPr>
              <a:t>Feature Extraction</a:t>
            </a:r>
            <a:endParaRPr b="1" sz="900">
              <a:solidFill>
                <a:schemeClr val="lt1"/>
              </a:solidFill>
              <a:latin typeface="Fira Sans"/>
              <a:ea typeface="Fira Sans"/>
              <a:cs typeface="Fira Sans"/>
              <a:sym typeface="Fira Sans"/>
            </a:endParaRPr>
          </a:p>
        </p:txBody>
      </p:sp>
      <p:pic>
        <p:nvPicPr>
          <p:cNvPr id="460" name="Google Shape;460;p26"/>
          <p:cNvPicPr preferRelativeResize="0"/>
          <p:nvPr/>
        </p:nvPicPr>
        <p:blipFill rotWithShape="1">
          <a:blip r:embed="rId6">
            <a:alphaModFix/>
          </a:blip>
          <a:srcRect b="0" l="10506" r="0" t="0"/>
          <a:stretch/>
        </p:blipFill>
        <p:spPr>
          <a:xfrm>
            <a:off x="710250" y="970500"/>
            <a:ext cx="1885025" cy="1577700"/>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27"/>
          <p:cNvPicPr preferRelativeResize="0"/>
          <p:nvPr/>
        </p:nvPicPr>
        <p:blipFill>
          <a:blip r:embed="rId3">
            <a:alphaModFix/>
          </a:blip>
          <a:stretch>
            <a:fillRect/>
          </a:stretch>
        </p:blipFill>
        <p:spPr>
          <a:xfrm>
            <a:off x="6118250" y="997700"/>
            <a:ext cx="2311201" cy="1516175"/>
          </a:xfrm>
          <a:prstGeom prst="rect">
            <a:avLst/>
          </a:prstGeom>
          <a:noFill/>
          <a:ln cap="flat" cmpd="sng" w="9525">
            <a:solidFill>
              <a:schemeClr val="accent4"/>
            </a:solidFill>
            <a:prstDash val="solid"/>
            <a:round/>
            <a:headEnd len="sm" w="sm" type="none"/>
            <a:tailEnd len="sm" w="sm" type="none"/>
          </a:ln>
        </p:spPr>
      </p:pic>
      <p:sp>
        <p:nvSpPr>
          <p:cNvPr id="466" name="Google Shape;466;p27"/>
          <p:cNvSpPr txBox="1"/>
          <p:nvPr/>
        </p:nvSpPr>
        <p:spPr>
          <a:xfrm>
            <a:off x="710250" y="272300"/>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Medium"/>
                <a:ea typeface="Fira Sans Medium"/>
                <a:cs typeface="Fira Sans Medium"/>
                <a:sym typeface="Fira Sans Medium"/>
              </a:rPr>
              <a:t>LSTM</a:t>
            </a:r>
            <a:endParaRPr sz="2500">
              <a:latin typeface="Fira Sans Medium"/>
              <a:ea typeface="Fira Sans Medium"/>
              <a:cs typeface="Fira Sans Medium"/>
              <a:sym typeface="Fira Sans Medium"/>
            </a:endParaRPr>
          </a:p>
        </p:txBody>
      </p:sp>
      <p:sp>
        <p:nvSpPr>
          <p:cNvPr id="467" name="Google Shape;467;p27"/>
          <p:cNvSpPr txBox="1"/>
          <p:nvPr/>
        </p:nvSpPr>
        <p:spPr>
          <a:xfrm>
            <a:off x="977688" y="800100"/>
            <a:ext cx="2311200" cy="323100"/>
          </a:xfrm>
          <a:prstGeom prst="rect">
            <a:avLst/>
          </a:prstGeom>
          <a:solidFill>
            <a:srgbClr val="F2A36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latin typeface="Fira Sans"/>
                <a:ea typeface="Fira Sans"/>
                <a:cs typeface="Fira Sans"/>
                <a:sym typeface="Fira Sans"/>
              </a:rPr>
              <a:t>Feature vector </a:t>
            </a:r>
            <a:endParaRPr b="1" sz="900">
              <a:latin typeface="Fira Sans"/>
              <a:ea typeface="Fira Sans"/>
              <a:cs typeface="Fira Sans"/>
              <a:sym typeface="Fira Sans"/>
            </a:endParaRPr>
          </a:p>
        </p:txBody>
      </p:sp>
      <p:pic>
        <p:nvPicPr>
          <p:cNvPr id="468" name="Google Shape;468;p27"/>
          <p:cNvPicPr preferRelativeResize="0"/>
          <p:nvPr/>
        </p:nvPicPr>
        <p:blipFill rotWithShape="1">
          <a:blip r:embed="rId4">
            <a:alphaModFix/>
          </a:blip>
          <a:srcRect b="0" l="0" r="23879" t="0"/>
          <a:stretch/>
        </p:blipFill>
        <p:spPr>
          <a:xfrm>
            <a:off x="535600" y="1144837"/>
            <a:ext cx="3195377" cy="1221898"/>
          </a:xfrm>
          <a:prstGeom prst="rect">
            <a:avLst/>
          </a:prstGeom>
          <a:noFill/>
          <a:ln cap="flat" cmpd="sng" w="9525">
            <a:solidFill>
              <a:schemeClr val="accent4"/>
            </a:solidFill>
            <a:prstDash val="solid"/>
            <a:round/>
            <a:headEnd len="sm" w="sm" type="none"/>
            <a:tailEnd len="sm" w="sm" type="none"/>
          </a:ln>
        </p:spPr>
      </p:pic>
      <p:cxnSp>
        <p:nvCxnSpPr>
          <p:cNvPr id="469" name="Google Shape;469;p27"/>
          <p:cNvCxnSpPr>
            <a:stCxn id="468" idx="3"/>
            <a:endCxn id="465" idx="1"/>
          </p:cNvCxnSpPr>
          <p:nvPr/>
        </p:nvCxnSpPr>
        <p:spPr>
          <a:xfrm>
            <a:off x="3730977" y="1755786"/>
            <a:ext cx="2387400" cy="0"/>
          </a:xfrm>
          <a:prstGeom prst="straightConnector1">
            <a:avLst/>
          </a:prstGeom>
          <a:noFill/>
          <a:ln cap="flat" cmpd="sng" w="38100">
            <a:solidFill>
              <a:schemeClr val="accent4"/>
            </a:solidFill>
            <a:prstDash val="solid"/>
            <a:round/>
            <a:headEnd len="sm" w="sm" type="none"/>
            <a:tailEnd len="sm" w="sm" type="triangle"/>
          </a:ln>
        </p:spPr>
      </p:cxnSp>
      <p:sp>
        <p:nvSpPr>
          <p:cNvPr id="470" name="Google Shape;470;p27"/>
          <p:cNvSpPr txBox="1"/>
          <p:nvPr/>
        </p:nvSpPr>
        <p:spPr>
          <a:xfrm>
            <a:off x="3967100" y="1354175"/>
            <a:ext cx="1781700" cy="323100"/>
          </a:xfrm>
          <a:prstGeom prst="rect">
            <a:avLst/>
          </a:prstGeom>
          <a:solidFill>
            <a:srgbClr val="30475E"/>
          </a:solidFill>
          <a:ln cap="flat" cmpd="sng" w="9525">
            <a:solidFill>
              <a:srgbClr val="980000"/>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solidFill>
                  <a:schemeClr val="lt1"/>
                </a:solidFill>
                <a:latin typeface="Fira Sans"/>
                <a:ea typeface="Fira Sans"/>
                <a:cs typeface="Fira Sans"/>
                <a:sym typeface="Fira Sans"/>
              </a:rPr>
              <a:t>Input vector to LSTM</a:t>
            </a:r>
            <a:endParaRPr b="1" sz="900">
              <a:solidFill>
                <a:schemeClr val="lt1"/>
              </a:solidFill>
              <a:latin typeface="Fira Sans"/>
              <a:ea typeface="Fira Sans"/>
              <a:cs typeface="Fira Sans"/>
              <a:sym typeface="Fira Sans"/>
            </a:endParaRPr>
          </a:p>
        </p:txBody>
      </p:sp>
      <p:sp>
        <p:nvSpPr>
          <p:cNvPr id="471" name="Google Shape;471;p27"/>
          <p:cNvSpPr txBox="1"/>
          <p:nvPr/>
        </p:nvSpPr>
        <p:spPr>
          <a:xfrm>
            <a:off x="6147800" y="674600"/>
            <a:ext cx="2252100" cy="323100"/>
          </a:xfrm>
          <a:prstGeom prst="rect">
            <a:avLst/>
          </a:prstGeom>
          <a:solidFill>
            <a:srgbClr val="F2A36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latin typeface="Fira Sans"/>
                <a:ea typeface="Fira Sans"/>
                <a:cs typeface="Fira Sans"/>
                <a:sym typeface="Fira Sans"/>
              </a:rPr>
              <a:t>Long short-term memory</a:t>
            </a:r>
            <a:endParaRPr b="1" sz="900">
              <a:latin typeface="Fira Sans"/>
              <a:ea typeface="Fira Sans"/>
              <a:cs typeface="Fira Sans"/>
              <a:sym typeface="Fira Sans"/>
            </a:endParaRPr>
          </a:p>
        </p:txBody>
      </p:sp>
      <p:sp>
        <p:nvSpPr>
          <p:cNvPr id="472" name="Google Shape;472;p27"/>
          <p:cNvSpPr txBox="1"/>
          <p:nvPr/>
        </p:nvSpPr>
        <p:spPr>
          <a:xfrm>
            <a:off x="2700050" y="3739025"/>
            <a:ext cx="1942200" cy="723300"/>
          </a:xfrm>
          <a:prstGeom prst="rect">
            <a:avLst/>
          </a:prstGeom>
          <a:solidFill>
            <a:srgbClr val="F2A365"/>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lang="en" sz="1300" u="sng">
                <a:solidFill>
                  <a:schemeClr val="dk1"/>
                </a:solidFill>
                <a:latin typeface="Fira Sans"/>
                <a:ea typeface="Fira Sans"/>
                <a:cs typeface="Fira Sans"/>
                <a:sym typeface="Fira Sans"/>
              </a:rPr>
              <a:t>Output Caption</a:t>
            </a:r>
            <a:endParaRPr b="1" sz="1300" u="sng">
              <a:solidFill>
                <a:schemeClr val="dk1"/>
              </a:solidFill>
              <a:latin typeface="Fira Sans"/>
              <a:ea typeface="Fira Sans"/>
              <a:cs typeface="Fira Sans"/>
              <a:sym typeface="Fira Sans"/>
            </a:endParaRPr>
          </a:p>
          <a:p>
            <a:pPr indent="0" lvl="0" marL="0" rtl="0" algn="ctr">
              <a:spcBef>
                <a:spcPts val="0"/>
              </a:spcBef>
              <a:spcAft>
                <a:spcPts val="0"/>
              </a:spcAft>
              <a:buNone/>
            </a:pPr>
            <a:r>
              <a:t/>
            </a:r>
            <a:endParaRPr b="1" sz="1300">
              <a:solidFill>
                <a:schemeClr val="dk1"/>
              </a:solidFill>
              <a:latin typeface="Fira Sans"/>
              <a:ea typeface="Fira Sans"/>
              <a:cs typeface="Fira Sans"/>
              <a:sym typeface="Fira Sans"/>
            </a:endParaRPr>
          </a:p>
          <a:p>
            <a:pPr indent="0" lvl="0" marL="0" marR="0" rtl="0" algn="ctr">
              <a:lnSpc>
                <a:spcPct val="100000"/>
              </a:lnSpc>
              <a:spcBef>
                <a:spcPts val="0"/>
              </a:spcBef>
              <a:spcAft>
                <a:spcPts val="0"/>
              </a:spcAft>
              <a:buNone/>
            </a:pPr>
            <a:r>
              <a:rPr b="1" lang="en" sz="900">
                <a:solidFill>
                  <a:schemeClr val="dk1"/>
                </a:solidFill>
                <a:latin typeface="Fira Sans"/>
                <a:ea typeface="Fira Sans"/>
                <a:cs typeface="Fira Sans"/>
                <a:sym typeface="Fira Sans"/>
              </a:rPr>
              <a:t>A </a:t>
            </a:r>
            <a:r>
              <a:rPr b="1" lang="en" sz="900">
                <a:latin typeface="Fira Sans"/>
                <a:ea typeface="Fira Sans"/>
                <a:cs typeface="Fira Sans"/>
                <a:sym typeface="Fira Sans"/>
              </a:rPr>
              <a:t>dog</a:t>
            </a:r>
            <a:r>
              <a:rPr b="1" lang="en" sz="900">
                <a:solidFill>
                  <a:schemeClr val="dk1"/>
                </a:solidFill>
                <a:latin typeface="Fira Sans"/>
                <a:ea typeface="Fira Sans"/>
                <a:cs typeface="Fira Sans"/>
                <a:sym typeface="Fira Sans"/>
              </a:rPr>
              <a:t> walking on the green grass</a:t>
            </a:r>
            <a:endParaRPr b="1" sz="900">
              <a:solidFill>
                <a:schemeClr val="dk1"/>
              </a:solidFill>
              <a:latin typeface="Fira Sans"/>
              <a:ea typeface="Fira Sans"/>
              <a:cs typeface="Fira Sans"/>
              <a:sym typeface="Fira Sans"/>
            </a:endParaRPr>
          </a:p>
        </p:txBody>
      </p:sp>
      <p:cxnSp>
        <p:nvCxnSpPr>
          <p:cNvPr id="473" name="Google Shape;473;p27"/>
          <p:cNvCxnSpPr/>
          <p:nvPr/>
        </p:nvCxnSpPr>
        <p:spPr>
          <a:xfrm flipH="1">
            <a:off x="4642250" y="4093013"/>
            <a:ext cx="1660500" cy="15300"/>
          </a:xfrm>
          <a:prstGeom prst="straightConnector1">
            <a:avLst/>
          </a:prstGeom>
          <a:noFill/>
          <a:ln cap="flat" cmpd="sng" w="38100">
            <a:solidFill>
              <a:schemeClr val="accent4"/>
            </a:solidFill>
            <a:prstDash val="solid"/>
            <a:round/>
            <a:headEnd len="sm" w="sm" type="none"/>
            <a:tailEnd len="sm" w="sm" type="triangle"/>
          </a:ln>
        </p:spPr>
      </p:cxnSp>
      <p:sp>
        <p:nvSpPr>
          <p:cNvPr id="474" name="Google Shape;474;p27"/>
          <p:cNvSpPr txBox="1"/>
          <p:nvPr/>
        </p:nvSpPr>
        <p:spPr>
          <a:xfrm>
            <a:off x="4852350" y="3691075"/>
            <a:ext cx="1408200" cy="323100"/>
          </a:xfrm>
          <a:prstGeom prst="rect">
            <a:avLst/>
          </a:prstGeom>
          <a:solidFill>
            <a:srgbClr val="30475E"/>
          </a:solidFill>
          <a:ln cap="flat" cmpd="sng" w="9525">
            <a:solidFill>
              <a:srgbClr val="980000"/>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solidFill>
                  <a:srgbClr val="F9FCFB"/>
                </a:solidFill>
                <a:latin typeface="Fira Sans"/>
                <a:ea typeface="Fira Sans"/>
                <a:cs typeface="Fira Sans"/>
                <a:sym typeface="Fira Sans"/>
              </a:rPr>
              <a:t>Generated Caption</a:t>
            </a:r>
            <a:endParaRPr b="1" sz="900">
              <a:solidFill>
                <a:srgbClr val="F9FCFB"/>
              </a:solidFill>
              <a:latin typeface="Fira Sans"/>
              <a:ea typeface="Fira Sans"/>
              <a:cs typeface="Fira Sans"/>
              <a:sym typeface="Fira Sans"/>
            </a:endParaRPr>
          </a:p>
        </p:txBody>
      </p:sp>
      <p:pic>
        <p:nvPicPr>
          <p:cNvPr id="475" name="Google Shape;475;p27"/>
          <p:cNvPicPr preferRelativeResize="0"/>
          <p:nvPr/>
        </p:nvPicPr>
        <p:blipFill>
          <a:blip r:embed="rId5">
            <a:alphaModFix/>
          </a:blip>
          <a:stretch>
            <a:fillRect/>
          </a:stretch>
        </p:blipFill>
        <p:spPr>
          <a:xfrm>
            <a:off x="6302738" y="3448675"/>
            <a:ext cx="1942225" cy="1287775"/>
          </a:xfrm>
          <a:prstGeom prst="rect">
            <a:avLst/>
          </a:prstGeom>
          <a:noFill/>
          <a:ln>
            <a:noFill/>
          </a:ln>
        </p:spPr>
      </p:pic>
      <p:sp>
        <p:nvSpPr>
          <p:cNvPr id="476" name="Google Shape;476;p27"/>
          <p:cNvSpPr txBox="1"/>
          <p:nvPr/>
        </p:nvSpPr>
        <p:spPr>
          <a:xfrm>
            <a:off x="7382600" y="2611825"/>
            <a:ext cx="1017300" cy="738900"/>
          </a:xfrm>
          <a:prstGeom prst="rect">
            <a:avLst/>
          </a:prstGeom>
          <a:solidFill>
            <a:srgbClr val="30475E"/>
          </a:solidFill>
          <a:ln cap="flat" cmpd="sng" w="9525">
            <a:solidFill>
              <a:srgbClr val="980000"/>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solidFill>
                  <a:srgbClr val="F9FCFB"/>
                </a:solidFill>
                <a:latin typeface="Fira Sans"/>
                <a:ea typeface="Fira Sans"/>
                <a:cs typeface="Fira Sans"/>
                <a:sym typeface="Fira Sans"/>
              </a:rPr>
              <a:t>Word prediction </a:t>
            </a:r>
            <a:endParaRPr b="1" sz="900">
              <a:solidFill>
                <a:srgbClr val="F9FCFB"/>
              </a:solidFill>
              <a:latin typeface="Fira Sans"/>
              <a:ea typeface="Fira Sans"/>
              <a:cs typeface="Fira Sans"/>
              <a:sym typeface="Fira Sans"/>
            </a:endParaRPr>
          </a:p>
          <a:p>
            <a:pPr indent="0" lvl="0" marL="0" marR="0" rtl="0" algn="ctr">
              <a:lnSpc>
                <a:spcPct val="100000"/>
              </a:lnSpc>
              <a:spcBef>
                <a:spcPts val="0"/>
              </a:spcBef>
              <a:spcAft>
                <a:spcPts val="0"/>
              </a:spcAft>
              <a:buNone/>
            </a:pPr>
            <a:r>
              <a:rPr b="1" lang="en" sz="900">
                <a:solidFill>
                  <a:srgbClr val="F9FCFB"/>
                </a:solidFill>
                <a:latin typeface="Fira Sans"/>
                <a:ea typeface="Fira Sans"/>
                <a:cs typeface="Fira Sans"/>
                <a:sym typeface="Fira Sans"/>
              </a:rPr>
              <a:t>based on probability</a:t>
            </a:r>
            <a:endParaRPr b="1" sz="900">
              <a:solidFill>
                <a:srgbClr val="F9FCFB"/>
              </a:solidFill>
              <a:latin typeface="Fira Sans"/>
              <a:ea typeface="Fira Sans"/>
              <a:cs typeface="Fira Sans"/>
              <a:sym typeface="Fira Sans"/>
            </a:endParaRPr>
          </a:p>
        </p:txBody>
      </p:sp>
      <p:cxnSp>
        <p:nvCxnSpPr>
          <p:cNvPr id="477" name="Google Shape;477;p27"/>
          <p:cNvCxnSpPr>
            <a:stCxn id="465" idx="2"/>
            <a:endCxn id="475" idx="0"/>
          </p:cNvCxnSpPr>
          <p:nvPr/>
        </p:nvCxnSpPr>
        <p:spPr>
          <a:xfrm>
            <a:off x="7273851" y="2513875"/>
            <a:ext cx="0" cy="934800"/>
          </a:xfrm>
          <a:prstGeom prst="straightConnector1">
            <a:avLst/>
          </a:prstGeom>
          <a:noFill/>
          <a:ln cap="flat" cmpd="sng" w="38100">
            <a:solidFill>
              <a:schemeClr val="accent4"/>
            </a:solidFill>
            <a:prstDash val="solid"/>
            <a:round/>
            <a:headEnd len="sm" w="sm" type="none"/>
            <a:tailEnd len="sm" w="sm" type="triangle"/>
          </a:ln>
        </p:spPr>
      </p:cxnSp>
      <p:pic>
        <p:nvPicPr>
          <p:cNvPr id="478" name="Google Shape;478;p27"/>
          <p:cNvPicPr preferRelativeResize="0"/>
          <p:nvPr/>
        </p:nvPicPr>
        <p:blipFill>
          <a:blip r:embed="rId6">
            <a:alphaModFix/>
          </a:blip>
          <a:stretch>
            <a:fillRect/>
          </a:stretch>
        </p:blipFill>
        <p:spPr>
          <a:xfrm>
            <a:off x="535600" y="3706100"/>
            <a:ext cx="789149" cy="789149"/>
          </a:xfrm>
          <a:prstGeom prst="rect">
            <a:avLst/>
          </a:prstGeom>
          <a:noFill/>
          <a:ln>
            <a:noFill/>
          </a:ln>
        </p:spPr>
      </p:pic>
      <p:cxnSp>
        <p:nvCxnSpPr>
          <p:cNvPr id="479" name="Google Shape;479;p27"/>
          <p:cNvCxnSpPr>
            <a:stCxn id="472" idx="1"/>
            <a:endCxn id="478" idx="3"/>
          </p:cNvCxnSpPr>
          <p:nvPr/>
        </p:nvCxnSpPr>
        <p:spPr>
          <a:xfrm rot="10800000">
            <a:off x="1324850" y="4100675"/>
            <a:ext cx="1375200" cy="0"/>
          </a:xfrm>
          <a:prstGeom prst="straightConnector1">
            <a:avLst/>
          </a:prstGeom>
          <a:noFill/>
          <a:ln cap="flat" cmpd="sng" w="38100">
            <a:solidFill>
              <a:schemeClr val="accent4"/>
            </a:solidFill>
            <a:prstDash val="solid"/>
            <a:round/>
            <a:headEnd len="sm" w="sm" type="none"/>
            <a:tailEnd len="sm" w="sm" type="triangle"/>
          </a:ln>
        </p:spPr>
      </p:cxnSp>
      <p:sp>
        <p:nvSpPr>
          <p:cNvPr id="480" name="Google Shape;480;p27"/>
          <p:cNvSpPr txBox="1"/>
          <p:nvPr/>
        </p:nvSpPr>
        <p:spPr>
          <a:xfrm>
            <a:off x="1449850" y="3691075"/>
            <a:ext cx="1194600" cy="323100"/>
          </a:xfrm>
          <a:prstGeom prst="rect">
            <a:avLst/>
          </a:prstGeom>
          <a:solidFill>
            <a:srgbClr val="30475E"/>
          </a:solidFill>
          <a:ln cap="flat" cmpd="sng" w="9525">
            <a:solidFill>
              <a:srgbClr val="980000"/>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solidFill>
                  <a:srgbClr val="F9FCFB"/>
                </a:solidFill>
                <a:latin typeface="Fira Sans"/>
                <a:ea typeface="Fira Sans"/>
                <a:cs typeface="Fira Sans"/>
                <a:sym typeface="Fira Sans"/>
              </a:rPr>
              <a:t>Audio Generation</a:t>
            </a:r>
            <a:endParaRPr b="1" sz="900">
              <a:solidFill>
                <a:srgbClr val="F9FCFB"/>
              </a:solidFill>
              <a:latin typeface="Fira Sans"/>
              <a:ea typeface="Fira Sans"/>
              <a:cs typeface="Fira Sans"/>
              <a:sym typeface="Fir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28"/>
          <p:cNvPicPr preferRelativeResize="0"/>
          <p:nvPr/>
        </p:nvPicPr>
        <p:blipFill>
          <a:blip r:embed="rId3">
            <a:alphaModFix/>
          </a:blip>
          <a:stretch>
            <a:fillRect/>
          </a:stretch>
        </p:blipFill>
        <p:spPr>
          <a:xfrm>
            <a:off x="5594600" y="2608775"/>
            <a:ext cx="2538901" cy="2127826"/>
          </a:xfrm>
          <a:prstGeom prst="rect">
            <a:avLst/>
          </a:prstGeom>
          <a:noFill/>
          <a:ln cap="flat" cmpd="sng" w="9525">
            <a:solidFill>
              <a:schemeClr val="accent1"/>
            </a:solidFill>
            <a:prstDash val="solid"/>
            <a:round/>
            <a:headEnd len="sm" w="sm" type="none"/>
            <a:tailEnd len="sm" w="sm" type="none"/>
          </a:ln>
          <a:effectLst>
            <a:outerShdw blurRad="57150" rotWithShape="0" algn="bl" dir="5400000" dist="19050">
              <a:srgbClr val="001633">
                <a:alpha val="50000"/>
              </a:srgbClr>
            </a:outerShdw>
          </a:effectLst>
        </p:spPr>
      </p:pic>
      <p:pic>
        <p:nvPicPr>
          <p:cNvPr id="486" name="Google Shape;486;p28"/>
          <p:cNvPicPr preferRelativeResize="0"/>
          <p:nvPr/>
        </p:nvPicPr>
        <p:blipFill>
          <a:blip r:embed="rId4">
            <a:alphaModFix/>
          </a:blip>
          <a:stretch>
            <a:fillRect/>
          </a:stretch>
        </p:blipFill>
        <p:spPr>
          <a:xfrm>
            <a:off x="3924750" y="1133625"/>
            <a:ext cx="4370401" cy="1258500"/>
          </a:xfrm>
          <a:prstGeom prst="rect">
            <a:avLst/>
          </a:prstGeom>
          <a:noFill/>
          <a:ln cap="flat" cmpd="sng" w="9525">
            <a:solidFill>
              <a:schemeClr val="accent1"/>
            </a:solidFill>
            <a:prstDash val="solid"/>
            <a:round/>
            <a:headEnd len="sm" w="sm" type="none"/>
            <a:tailEnd len="sm" w="sm" type="none"/>
          </a:ln>
        </p:spPr>
      </p:pic>
      <p:pic>
        <p:nvPicPr>
          <p:cNvPr id="487" name="Google Shape;487;p28"/>
          <p:cNvPicPr preferRelativeResize="0"/>
          <p:nvPr/>
        </p:nvPicPr>
        <p:blipFill>
          <a:blip r:embed="rId5">
            <a:alphaModFix/>
          </a:blip>
          <a:stretch>
            <a:fillRect/>
          </a:stretch>
        </p:blipFill>
        <p:spPr>
          <a:xfrm>
            <a:off x="556125" y="888650"/>
            <a:ext cx="2057651" cy="1884549"/>
          </a:xfrm>
          <a:prstGeom prst="rect">
            <a:avLst/>
          </a:prstGeom>
          <a:noFill/>
          <a:ln>
            <a:noFill/>
          </a:ln>
        </p:spPr>
      </p:pic>
      <p:sp>
        <p:nvSpPr>
          <p:cNvPr id="488" name="Google Shape;488;p28"/>
          <p:cNvSpPr/>
          <p:nvPr/>
        </p:nvSpPr>
        <p:spPr>
          <a:xfrm>
            <a:off x="2514800" y="1703775"/>
            <a:ext cx="1370700" cy="205800"/>
          </a:xfrm>
          <a:prstGeom prst="chevron">
            <a:avLst>
              <a:gd fmla="val 50000" name="adj"/>
            </a:avLst>
          </a:prstGeom>
          <a:solidFill>
            <a:srgbClr val="263C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Fira Sans"/>
                <a:ea typeface="Fira Sans"/>
                <a:cs typeface="Fira Sans"/>
                <a:sym typeface="Fira Sans"/>
              </a:rPr>
              <a:t>Input image given to</a:t>
            </a:r>
            <a:endParaRPr b="1" sz="800">
              <a:solidFill>
                <a:schemeClr val="lt1"/>
              </a:solidFill>
              <a:latin typeface="Fira Sans"/>
              <a:ea typeface="Fira Sans"/>
              <a:cs typeface="Fira Sans"/>
              <a:sym typeface="Fira Sans"/>
            </a:endParaRPr>
          </a:p>
        </p:txBody>
      </p:sp>
      <p:sp>
        <p:nvSpPr>
          <p:cNvPr id="489" name="Google Shape;489;p28"/>
          <p:cNvSpPr txBox="1"/>
          <p:nvPr/>
        </p:nvSpPr>
        <p:spPr>
          <a:xfrm>
            <a:off x="5443700" y="888375"/>
            <a:ext cx="1420500" cy="323100"/>
          </a:xfrm>
          <a:prstGeom prst="rect">
            <a:avLst/>
          </a:prstGeom>
          <a:solidFill>
            <a:srgbClr val="F2A365"/>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latin typeface="Fira Sans"/>
                <a:ea typeface="Fira Sans"/>
                <a:cs typeface="Fira Sans"/>
                <a:sym typeface="Fira Sans"/>
              </a:rPr>
              <a:t>Pretrained Inception V3</a:t>
            </a:r>
            <a:endParaRPr b="1" sz="900">
              <a:latin typeface="Fira Sans"/>
              <a:ea typeface="Fira Sans"/>
              <a:cs typeface="Fira Sans"/>
              <a:sym typeface="Fira Sans"/>
            </a:endParaRPr>
          </a:p>
        </p:txBody>
      </p:sp>
      <p:sp>
        <p:nvSpPr>
          <p:cNvPr id="490" name="Google Shape;490;p28"/>
          <p:cNvSpPr txBox="1"/>
          <p:nvPr/>
        </p:nvSpPr>
        <p:spPr>
          <a:xfrm>
            <a:off x="6038300" y="4693900"/>
            <a:ext cx="1816500" cy="323100"/>
          </a:xfrm>
          <a:prstGeom prst="rect">
            <a:avLst/>
          </a:prstGeom>
          <a:solidFill>
            <a:srgbClr val="F2A365"/>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latin typeface="Fira Sans"/>
                <a:ea typeface="Fira Sans"/>
                <a:cs typeface="Fira Sans"/>
                <a:sym typeface="Fira Sans"/>
              </a:rPr>
              <a:t>Bahdanau Attention </a:t>
            </a:r>
            <a:r>
              <a:rPr b="1" lang="en" sz="900">
                <a:latin typeface="Fira Sans"/>
                <a:ea typeface="Fira Sans"/>
                <a:cs typeface="Fira Sans"/>
                <a:sym typeface="Fira Sans"/>
              </a:rPr>
              <a:t>Network</a:t>
            </a:r>
            <a:endParaRPr b="1" sz="900">
              <a:latin typeface="Fira Sans"/>
              <a:ea typeface="Fira Sans"/>
              <a:cs typeface="Fira Sans"/>
              <a:sym typeface="Fira Sans"/>
            </a:endParaRPr>
          </a:p>
        </p:txBody>
      </p:sp>
      <p:sp>
        <p:nvSpPr>
          <p:cNvPr id="491" name="Google Shape;491;p28"/>
          <p:cNvSpPr/>
          <p:nvPr/>
        </p:nvSpPr>
        <p:spPr>
          <a:xfrm flipH="1">
            <a:off x="4475000" y="3794800"/>
            <a:ext cx="1370700" cy="205800"/>
          </a:xfrm>
          <a:prstGeom prst="chevron">
            <a:avLst>
              <a:gd fmla="val 50000" name="adj"/>
            </a:avLst>
          </a:prstGeom>
          <a:solidFill>
            <a:srgbClr val="263C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Fira Sans"/>
                <a:ea typeface="Fira Sans"/>
                <a:cs typeface="Fira Sans"/>
                <a:sym typeface="Fira Sans"/>
              </a:rPr>
              <a:t>Caption Generation</a:t>
            </a:r>
            <a:endParaRPr b="1" sz="800">
              <a:solidFill>
                <a:schemeClr val="lt1"/>
              </a:solidFill>
              <a:latin typeface="Fira Sans"/>
              <a:ea typeface="Fira Sans"/>
              <a:cs typeface="Fira Sans"/>
              <a:sym typeface="Fira Sans"/>
            </a:endParaRPr>
          </a:p>
        </p:txBody>
      </p:sp>
      <p:sp>
        <p:nvSpPr>
          <p:cNvPr id="492" name="Google Shape;492;p28"/>
          <p:cNvSpPr txBox="1"/>
          <p:nvPr/>
        </p:nvSpPr>
        <p:spPr>
          <a:xfrm>
            <a:off x="710250" y="4114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Medium"/>
                <a:ea typeface="Fira Sans Medium"/>
                <a:cs typeface="Fira Sans Medium"/>
                <a:sym typeface="Fira Sans Medium"/>
              </a:rPr>
              <a:t>Image Captioning with Attention</a:t>
            </a:r>
            <a:endParaRPr sz="2500">
              <a:latin typeface="Fira Sans Medium"/>
              <a:ea typeface="Fira Sans Medium"/>
              <a:cs typeface="Fira Sans Medium"/>
              <a:sym typeface="Fira Sans Medium"/>
            </a:endParaRPr>
          </a:p>
        </p:txBody>
      </p:sp>
      <p:sp>
        <p:nvSpPr>
          <p:cNvPr id="493" name="Google Shape;493;p28"/>
          <p:cNvSpPr/>
          <p:nvPr/>
        </p:nvSpPr>
        <p:spPr>
          <a:xfrm rot="5400000">
            <a:off x="7417650" y="2946800"/>
            <a:ext cx="1471500" cy="162600"/>
          </a:xfrm>
          <a:prstGeom prst="chevron">
            <a:avLst>
              <a:gd fmla="val 50000" name="adj"/>
            </a:avLst>
          </a:prstGeom>
          <a:solidFill>
            <a:srgbClr val="263C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Fira Sans"/>
                <a:ea typeface="Fira Sans"/>
                <a:cs typeface="Fira Sans"/>
                <a:sym typeface="Fira Sans"/>
              </a:rPr>
              <a:t>Feature Vector</a:t>
            </a:r>
            <a:endParaRPr b="1" sz="800">
              <a:solidFill>
                <a:schemeClr val="lt1"/>
              </a:solidFill>
              <a:latin typeface="Fira Sans"/>
              <a:ea typeface="Fira Sans"/>
              <a:cs typeface="Fira Sans"/>
              <a:sym typeface="Fira Sans"/>
            </a:endParaRPr>
          </a:p>
        </p:txBody>
      </p:sp>
      <p:cxnSp>
        <p:nvCxnSpPr>
          <p:cNvPr id="494" name="Google Shape;494;p28"/>
          <p:cNvCxnSpPr/>
          <p:nvPr/>
        </p:nvCxnSpPr>
        <p:spPr>
          <a:xfrm>
            <a:off x="6788005" y="1933737"/>
            <a:ext cx="840000" cy="8700"/>
          </a:xfrm>
          <a:prstGeom prst="straightConnector1">
            <a:avLst/>
          </a:prstGeom>
          <a:noFill/>
          <a:ln cap="flat" cmpd="sng" w="9525">
            <a:solidFill>
              <a:schemeClr val="accent4"/>
            </a:solidFill>
            <a:prstDash val="solid"/>
            <a:round/>
            <a:headEnd len="sm" w="sm" type="none"/>
            <a:tailEnd len="sm" w="sm" type="none"/>
          </a:ln>
        </p:spPr>
      </p:cxnSp>
      <p:sp>
        <p:nvSpPr>
          <p:cNvPr id="495" name="Google Shape;495;p28"/>
          <p:cNvSpPr txBox="1"/>
          <p:nvPr/>
        </p:nvSpPr>
        <p:spPr>
          <a:xfrm>
            <a:off x="2953875" y="3516575"/>
            <a:ext cx="1481400" cy="861900"/>
          </a:xfrm>
          <a:prstGeom prst="rect">
            <a:avLst/>
          </a:prstGeom>
          <a:solidFill>
            <a:srgbClr val="F2A365"/>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lang="en" sz="1300" u="sng">
                <a:solidFill>
                  <a:schemeClr val="dk1"/>
                </a:solidFill>
                <a:latin typeface="Fira Sans"/>
                <a:ea typeface="Fira Sans"/>
                <a:cs typeface="Fira Sans"/>
                <a:sym typeface="Fira Sans"/>
              </a:rPr>
              <a:t>Output Caption</a:t>
            </a:r>
            <a:endParaRPr b="1" sz="1300" u="sng">
              <a:solidFill>
                <a:schemeClr val="dk1"/>
              </a:solidFill>
              <a:latin typeface="Fira Sans"/>
              <a:ea typeface="Fira Sans"/>
              <a:cs typeface="Fira Sans"/>
              <a:sym typeface="Fira Sans"/>
            </a:endParaRPr>
          </a:p>
          <a:p>
            <a:pPr indent="0" lvl="0" marL="0" rtl="0" algn="ctr">
              <a:spcBef>
                <a:spcPts val="0"/>
              </a:spcBef>
              <a:spcAft>
                <a:spcPts val="0"/>
              </a:spcAft>
              <a:buClr>
                <a:schemeClr val="dk1"/>
              </a:buClr>
              <a:buSzPts val="1100"/>
              <a:buFont typeface="Arial"/>
              <a:buNone/>
            </a:pPr>
            <a:r>
              <a:t/>
            </a:r>
            <a:endParaRPr b="1" sz="1300">
              <a:solidFill>
                <a:schemeClr val="dk1"/>
              </a:solidFill>
              <a:latin typeface="Fira Sans"/>
              <a:ea typeface="Fira Sans"/>
              <a:cs typeface="Fira Sans"/>
              <a:sym typeface="Fira Sans"/>
            </a:endParaRPr>
          </a:p>
          <a:p>
            <a:pPr indent="0" lvl="0" marL="0" marR="0" rtl="0" algn="ctr">
              <a:lnSpc>
                <a:spcPct val="100000"/>
              </a:lnSpc>
              <a:spcBef>
                <a:spcPts val="0"/>
              </a:spcBef>
              <a:spcAft>
                <a:spcPts val="0"/>
              </a:spcAft>
              <a:buNone/>
            </a:pPr>
            <a:r>
              <a:rPr b="1" lang="en" sz="900">
                <a:solidFill>
                  <a:schemeClr val="dk1"/>
                </a:solidFill>
                <a:latin typeface="Fira Sans"/>
                <a:ea typeface="Fira Sans"/>
                <a:cs typeface="Fira Sans"/>
                <a:sym typeface="Fira Sans"/>
              </a:rPr>
              <a:t>A brown </a:t>
            </a:r>
            <a:r>
              <a:rPr b="1" lang="en" sz="900">
                <a:latin typeface="Fira Sans"/>
                <a:ea typeface="Fira Sans"/>
                <a:cs typeface="Fira Sans"/>
                <a:sym typeface="Fira Sans"/>
              </a:rPr>
              <a:t>dog</a:t>
            </a:r>
            <a:r>
              <a:rPr b="1" lang="en" sz="900">
                <a:solidFill>
                  <a:schemeClr val="dk1"/>
                </a:solidFill>
                <a:latin typeface="Fira Sans"/>
                <a:ea typeface="Fira Sans"/>
                <a:cs typeface="Fira Sans"/>
                <a:sym typeface="Fira Sans"/>
              </a:rPr>
              <a:t> walking on the green grass</a:t>
            </a:r>
            <a:endParaRPr b="1" sz="900">
              <a:solidFill>
                <a:schemeClr val="dk1"/>
              </a:solidFill>
              <a:latin typeface="Fira Sans"/>
              <a:ea typeface="Fira Sans"/>
              <a:cs typeface="Fira Sans"/>
              <a:sym typeface="Fira Sans"/>
            </a:endParaRPr>
          </a:p>
        </p:txBody>
      </p:sp>
      <p:sp>
        <p:nvSpPr>
          <p:cNvPr id="496" name="Google Shape;496;p28"/>
          <p:cNvSpPr txBox="1"/>
          <p:nvPr/>
        </p:nvSpPr>
        <p:spPr>
          <a:xfrm>
            <a:off x="6498900" y="1863099"/>
            <a:ext cx="1573200" cy="323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solidFill>
                  <a:srgbClr val="FF0000"/>
                </a:solidFill>
                <a:latin typeface="Fira Sans"/>
                <a:ea typeface="Fira Sans"/>
                <a:cs typeface="Fira Sans"/>
                <a:sym typeface="Fira Sans"/>
              </a:rPr>
              <a:t>X Remove Classifier</a:t>
            </a:r>
            <a:endParaRPr b="1" sz="900">
              <a:solidFill>
                <a:srgbClr val="FF0000"/>
              </a:solidFill>
              <a:latin typeface="Fira Sans"/>
              <a:ea typeface="Fira Sans"/>
              <a:cs typeface="Fira Sans"/>
              <a:sym typeface="Fira Sans"/>
            </a:endParaRPr>
          </a:p>
        </p:txBody>
      </p:sp>
      <p:sp>
        <p:nvSpPr>
          <p:cNvPr id="497" name="Google Shape;497;p28"/>
          <p:cNvSpPr/>
          <p:nvPr/>
        </p:nvSpPr>
        <p:spPr>
          <a:xfrm>
            <a:off x="6187325" y="3084425"/>
            <a:ext cx="369900" cy="20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GRU</a:t>
            </a:r>
            <a:endParaRPr sz="600"/>
          </a:p>
        </p:txBody>
      </p:sp>
      <p:sp>
        <p:nvSpPr>
          <p:cNvPr id="498" name="Google Shape;498;p28"/>
          <p:cNvSpPr/>
          <p:nvPr/>
        </p:nvSpPr>
        <p:spPr>
          <a:xfrm>
            <a:off x="6818775" y="3084425"/>
            <a:ext cx="369900" cy="20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GRU</a:t>
            </a:r>
            <a:endParaRPr sz="600"/>
          </a:p>
        </p:txBody>
      </p:sp>
      <p:sp>
        <p:nvSpPr>
          <p:cNvPr id="499" name="Google Shape;499;p28"/>
          <p:cNvSpPr/>
          <p:nvPr/>
        </p:nvSpPr>
        <p:spPr>
          <a:xfrm>
            <a:off x="7450225" y="3084425"/>
            <a:ext cx="369900" cy="20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GRU</a:t>
            </a:r>
            <a:endParaRPr sz="600"/>
          </a:p>
        </p:txBody>
      </p:sp>
      <p:pic>
        <p:nvPicPr>
          <p:cNvPr id="500" name="Google Shape;500;p28"/>
          <p:cNvPicPr preferRelativeResize="0"/>
          <p:nvPr/>
        </p:nvPicPr>
        <p:blipFill>
          <a:blip r:embed="rId6">
            <a:alphaModFix/>
          </a:blip>
          <a:stretch>
            <a:fillRect/>
          </a:stretch>
        </p:blipFill>
        <p:spPr>
          <a:xfrm>
            <a:off x="663150" y="3439863"/>
            <a:ext cx="1015325" cy="1015325"/>
          </a:xfrm>
          <a:prstGeom prst="rect">
            <a:avLst/>
          </a:prstGeom>
          <a:noFill/>
          <a:ln>
            <a:noFill/>
          </a:ln>
        </p:spPr>
      </p:pic>
      <p:sp>
        <p:nvSpPr>
          <p:cNvPr id="501" name="Google Shape;501;p28"/>
          <p:cNvSpPr/>
          <p:nvPr/>
        </p:nvSpPr>
        <p:spPr>
          <a:xfrm flipH="1">
            <a:off x="1692675" y="3844638"/>
            <a:ext cx="1370700" cy="205800"/>
          </a:xfrm>
          <a:prstGeom prst="chevron">
            <a:avLst>
              <a:gd fmla="val 50000" name="adj"/>
            </a:avLst>
          </a:prstGeom>
          <a:solidFill>
            <a:srgbClr val="263C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Fira Sans"/>
                <a:ea typeface="Fira Sans"/>
                <a:cs typeface="Fira Sans"/>
                <a:sym typeface="Fira Sans"/>
              </a:rPr>
              <a:t>Caption Generation</a:t>
            </a:r>
            <a:endParaRPr b="1" sz="800">
              <a:solidFill>
                <a:schemeClr val="lt1"/>
              </a:solidFill>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9"/>
          <p:cNvSpPr txBox="1"/>
          <p:nvPr/>
        </p:nvSpPr>
        <p:spPr>
          <a:xfrm>
            <a:off x="1050700" y="411475"/>
            <a:ext cx="74781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Image Captioning with Attention</a:t>
            </a:r>
            <a:endParaRPr sz="2800">
              <a:latin typeface="Fira Sans Medium"/>
              <a:ea typeface="Fira Sans Medium"/>
              <a:cs typeface="Fira Sans Medium"/>
              <a:sym typeface="Fira Sans Medium"/>
            </a:endParaRPr>
          </a:p>
        </p:txBody>
      </p:sp>
      <p:pic>
        <p:nvPicPr>
          <p:cNvPr id="507" name="Google Shape;507;p29"/>
          <p:cNvPicPr preferRelativeResize="0"/>
          <p:nvPr/>
        </p:nvPicPr>
        <p:blipFill>
          <a:blip r:embed="rId3">
            <a:alphaModFix/>
          </a:blip>
          <a:stretch>
            <a:fillRect/>
          </a:stretch>
        </p:blipFill>
        <p:spPr>
          <a:xfrm>
            <a:off x="60350" y="1540375"/>
            <a:ext cx="5085374" cy="2704001"/>
          </a:xfrm>
          <a:prstGeom prst="rect">
            <a:avLst/>
          </a:prstGeom>
          <a:noFill/>
          <a:ln>
            <a:noFill/>
          </a:ln>
        </p:spPr>
      </p:pic>
      <p:sp>
        <p:nvSpPr>
          <p:cNvPr id="508" name="Google Shape;508;p29"/>
          <p:cNvSpPr txBox="1"/>
          <p:nvPr/>
        </p:nvSpPr>
        <p:spPr>
          <a:xfrm>
            <a:off x="806382" y="4244383"/>
            <a:ext cx="915000" cy="323100"/>
          </a:xfrm>
          <a:prstGeom prst="rect">
            <a:avLst/>
          </a:prstGeom>
          <a:solidFill>
            <a:srgbClr val="F2A365"/>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solidFill>
                  <a:schemeClr val="dk1"/>
                </a:solidFill>
                <a:latin typeface="Fira Sans"/>
                <a:ea typeface="Fira Sans"/>
                <a:cs typeface="Fira Sans"/>
                <a:sym typeface="Fira Sans"/>
              </a:rPr>
              <a:t>Encoder CNN</a:t>
            </a:r>
            <a:endParaRPr b="1" sz="500">
              <a:solidFill>
                <a:schemeClr val="dk1"/>
              </a:solidFill>
              <a:latin typeface="Fira Sans"/>
              <a:ea typeface="Fira Sans"/>
              <a:cs typeface="Fira Sans"/>
              <a:sym typeface="Fira Sans"/>
            </a:endParaRPr>
          </a:p>
        </p:txBody>
      </p:sp>
      <p:cxnSp>
        <p:nvCxnSpPr>
          <p:cNvPr id="509" name="Google Shape;509;p29"/>
          <p:cNvCxnSpPr>
            <a:stCxn id="508" idx="0"/>
          </p:cNvCxnSpPr>
          <p:nvPr/>
        </p:nvCxnSpPr>
        <p:spPr>
          <a:xfrm flipH="1" rot="10800000">
            <a:off x="1263882" y="4045183"/>
            <a:ext cx="7500" cy="199200"/>
          </a:xfrm>
          <a:prstGeom prst="straightConnector1">
            <a:avLst/>
          </a:prstGeom>
          <a:noFill/>
          <a:ln cap="flat" cmpd="sng" w="9525">
            <a:solidFill>
              <a:schemeClr val="dk2"/>
            </a:solidFill>
            <a:prstDash val="solid"/>
            <a:round/>
            <a:headEnd len="med" w="med" type="none"/>
            <a:tailEnd len="med" w="med" type="triangle"/>
          </a:ln>
        </p:spPr>
      </p:cxnSp>
      <p:sp>
        <p:nvSpPr>
          <p:cNvPr id="510" name="Google Shape;510;p29"/>
          <p:cNvSpPr txBox="1"/>
          <p:nvPr/>
        </p:nvSpPr>
        <p:spPr>
          <a:xfrm>
            <a:off x="780843" y="1047325"/>
            <a:ext cx="3644400" cy="323100"/>
          </a:xfrm>
          <a:prstGeom prst="rect">
            <a:avLst/>
          </a:prstGeom>
          <a:solidFill>
            <a:srgbClr val="F2A365"/>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solidFill>
                  <a:schemeClr val="dk1"/>
                </a:solidFill>
                <a:latin typeface="Fira Sans"/>
                <a:ea typeface="Fira Sans"/>
                <a:cs typeface="Fira Sans"/>
                <a:sym typeface="Fira Sans"/>
              </a:rPr>
              <a:t>Generated Sentence</a:t>
            </a:r>
            <a:endParaRPr b="1" sz="500">
              <a:solidFill>
                <a:schemeClr val="dk1"/>
              </a:solidFill>
              <a:latin typeface="Fira Sans"/>
              <a:ea typeface="Fira Sans"/>
              <a:cs typeface="Fira Sans"/>
              <a:sym typeface="Fira Sans"/>
            </a:endParaRPr>
          </a:p>
        </p:txBody>
      </p:sp>
      <p:pic>
        <p:nvPicPr>
          <p:cNvPr id="511" name="Google Shape;511;p29"/>
          <p:cNvPicPr preferRelativeResize="0"/>
          <p:nvPr/>
        </p:nvPicPr>
        <p:blipFill>
          <a:blip r:embed="rId4">
            <a:alphaModFix/>
          </a:blip>
          <a:stretch>
            <a:fillRect/>
          </a:stretch>
        </p:blipFill>
        <p:spPr>
          <a:xfrm>
            <a:off x="6109400" y="954500"/>
            <a:ext cx="2156600" cy="1425850"/>
          </a:xfrm>
          <a:prstGeom prst="rect">
            <a:avLst/>
          </a:prstGeom>
          <a:noFill/>
          <a:ln>
            <a:noFill/>
          </a:ln>
        </p:spPr>
      </p:pic>
      <p:pic>
        <p:nvPicPr>
          <p:cNvPr id="512" name="Google Shape;512;p29"/>
          <p:cNvPicPr preferRelativeResize="0"/>
          <p:nvPr/>
        </p:nvPicPr>
        <p:blipFill>
          <a:blip r:embed="rId5">
            <a:alphaModFix/>
          </a:blip>
          <a:stretch>
            <a:fillRect/>
          </a:stretch>
        </p:blipFill>
        <p:spPr>
          <a:xfrm>
            <a:off x="5130275" y="2641050"/>
            <a:ext cx="3907701" cy="1673299"/>
          </a:xfrm>
          <a:prstGeom prst="rect">
            <a:avLst/>
          </a:prstGeom>
          <a:noFill/>
          <a:ln>
            <a:noFill/>
          </a:ln>
        </p:spPr>
      </p:pic>
      <p:cxnSp>
        <p:nvCxnSpPr>
          <p:cNvPr id="513" name="Google Shape;513;p29"/>
          <p:cNvCxnSpPr>
            <a:stCxn id="507" idx="0"/>
            <a:endCxn id="510" idx="2"/>
          </p:cNvCxnSpPr>
          <p:nvPr/>
        </p:nvCxnSpPr>
        <p:spPr>
          <a:xfrm rot="10800000">
            <a:off x="2603037" y="1370575"/>
            <a:ext cx="0" cy="1698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29"/>
          <p:cNvCxnSpPr>
            <a:stCxn id="511" idx="2"/>
          </p:cNvCxnSpPr>
          <p:nvPr/>
        </p:nvCxnSpPr>
        <p:spPr>
          <a:xfrm>
            <a:off x="7187700" y="2380350"/>
            <a:ext cx="2700" cy="275700"/>
          </a:xfrm>
          <a:prstGeom prst="straightConnector1">
            <a:avLst/>
          </a:prstGeom>
          <a:noFill/>
          <a:ln cap="flat" cmpd="sng" w="9525">
            <a:solidFill>
              <a:schemeClr val="dk2"/>
            </a:solidFill>
            <a:prstDash val="solid"/>
            <a:round/>
            <a:headEnd len="med" w="med" type="none"/>
            <a:tailEnd len="med" w="med" type="triangle"/>
          </a:ln>
        </p:spPr>
      </p:cxnSp>
      <p:sp>
        <p:nvSpPr>
          <p:cNvPr id="515" name="Google Shape;515;p29"/>
          <p:cNvSpPr txBox="1"/>
          <p:nvPr/>
        </p:nvSpPr>
        <p:spPr>
          <a:xfrm>
            <a:off x="5261918" y="4543775"/>
            <a:ext cx="3644400" cy="323100"/>
          </a:xfrm>
          <a:prstGeom prst="rect">
            <a:avLst/>
          </a:prstGeom>
          <a:solidFill>
            <a:srgbClr val="F2A365"/>
          </a:solidFill>
          <a:ln cap="flat" cmpd="sng" w="9525">
            <a:solidFill>
              <a:schemeClr val="dk2"/>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900">
                <a:solidFill>
                  <a:schemeClr val="dk1"/>
                </a:solidFill>
                <a:latin typeface="Fira Sans"/>
                <a:ea typeface="Fira Sans"/>
                <a:cs typeface="Fira Sans"/>
                <a:sym typeface="Fira Sans"/>
              </a:rPr>
              <a:t>Two white dogs are playing in the snow</a:t>
            </a:r>
            <a:endParaRPr b="1" sz="500">
              <a:solidFill>
                <a:schemeClr val="dk1"/>
              </a:solidFill>
              <a:latin typeface="Fira Sans"/>
              <a:ea typeface="Fira Sans"/>
              <a:cs typeface="Fira Sans"/>
              <a:sym typeface="Fira Sans"/>
            </a:endParaRPr>
          </a:p>
        </p:txBody>
      </p:sp>
      <p:cxnSp>
        <p:nvCxnSpPr>
          <p:cNvPr id="516" name="Google Shape;516;p29"/>
          <p:cNvCxnSpPr/>
          <p:nvPr/>
        </p:nvCxnSpPr>
        <p:spPr>
          <a:xfrm>
            <a:off x="7186350" y="4268075"/>
            <a:ext cx="2700" cy="275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0"/>
          <p:cNvSpPr txBox="1"/>
          <p:nvPr/>
        </p:nvSpPr>
        <p:spPr>
          <a:xfrm>
            <a:off x="1050700" y="411475"/>
            <a:ext cx="74127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Training</a:t>
            </a:r>
            <a:endParaRPr sz="2800">
              <a:latin typeface="Fira Sans Medium"/>
              <a:ea typeface="Fira Sans Medium"/>
              <a:cs typeface="Fira Sans Medium"/>
              <a:sym typeface="Fira Sans Medium"/>
            </a:endParaRPr>
          </a:p>
        </p:txBody>
      </p:sp>
      <p:sp>
        <p:nvSpPr>
          <p:cNvPr id="522" name="Google Shape;522;p30"/>
          <p:cNvSpPr txBox="1"/>
          <p:nvPr>
            <p:ph idx="4294967295" type="subTitle"/>
          </p:nvPr>
        </p:nvSpPr>
        <p:spPr>
          <a:xfrm>
            <a:off x="597975" y="1896300"/>
            <a:ext cx="7772700" cy="303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During training, the model can make errors while predicting the next word, which would then be carried forward and affect the accuracy of subsequent predictions. </a:t>
            </a:r>
            <a:endParaRPr sz="1400">
              <a:solidFill>
                <a:schemeClr val="dk1"/>
              </a:solidFill>
              <a:latin typeface="Fira Sans"/>
              <a:ea typeface="Fira Sans"/>
              <a:cs typeface="Fira Sans"/>
              <a:sym typeface="Fira Sans"/>
            </a:endParaRPr>
          </a:p>
          <a:p>
            <a:pPr indent="-317500" lvl="0" marL="457200" rtl="0" algn="l">
              <a:spcBef>
                <a:spcPts val="0"/>
              </a:spcBef>
              <a:spcAft>
                <a:spcPts val="0"/>
              </a:spcAft>
              <a:buClr>
                <a:schemeClr val="dk1"/>
              </a:buClr>
              <a:buSzPts val="1400"/>
              <a:buFont typeface="Montserrat"/>
              <a:buChar char="●"/>
            </a:pPr>
            <a:r>
              <a:rPr lang="en" sz="1400">
                <a:solidFill>
                  <a:schemeClr val="dk1"/>
                </a:solidFill>
                <a:latin typeface="Fira Sans"/>
                <a:ea typeface="Fira Sans"/>
                <a:cs typeface="Fira Sans"/>
                <a:sym typeface="Fira Sans"/>
              </a:rPr>
              <a:t>To avoid this, we use a technique called </a:t>
            </a:r>
            <a:r>
              <a:rPr b="1" lang="en" sz="1400">
                <a:solidFill>
                  <a:schemeClr val="dk1"/>
                </a:solidFill>
                <a:latin typeface="Fira Sans"/>
                <a:ea typeface="Fira Sans"/>
                <a:cs typeface="Fira Sans"/>
                <a:sym typeface="Fira Sans"/>
              </a:rPr>
              <a:t>Teacher Forcing,</a:t>
            </a:r>
            <a:r>
              <a:rPr lang="en" sz="1400">
                <a:solidFill>
                  <a:schemeClr val="dk1"/>
                </a:solidFill>
                <a:latin typeface="Fira Sans"/>
                <a:ea typeface="Fira Sans"/>
                <a:cs typeface="Fira Sans"/>
                <a:sym typeface="Fira Sans"/>
              </a:rPr>
              <a:t> where the correct expected word from the target caption is added to the input sequence instead of the model’s predicted word. </a:t>
            </a:r>
            <a:endParaRPr sz="1400">
              <a:solidFill>
                <a:schemeClr val="dk1"/>
              </a:solidFill>
              <a:latin typeface="Fira Sans"/>
              <a:ea typeface="Fira Sans"/>
              <a:cs typeface="Fira Sans"/>
              <a:sym typeface="Fira Sans"/>
            </a:endParaRPr>
          </a:p>
          <a:p>
            <a:pPr indent="-317500" lvl="0" marL="457200" rtl="0" algn="l">
              <a:spcBef>
                <a:spcPts val="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During inference, the model uses its own predicted output sequence as the input for the next timestep.</a:t>
            </a:r>
            <a:endParaRPr sz="1400">
              <a:solidFill>
                <a:schemeClr val="dk1"/>
              </a:solidFill>
              <a:latin typeface="Fira Sans"/>
              <a:ea typeface="Fira Sans"/>
              <a:cs typeface="Fira Sans"/>
              <a:sym typeface="Fira Sans"/>
            </a:endParaRPr>
          </a:p>
          <a:p>
            <a:pPr indent="-317500" lvl="0" marL="457200" rtl="0" algn="l">
              <a:spcBef>
                <a:spcPts val="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At each timestep, the predicted probabilities are compared with the ground truth captions to compute the loss. The loss will be used to train the network via back-propagation.</a:t>
            </a:r>
            <a:endParaRPr sz="1400">
              <a:solidFill>
                <a:schemeClr val="dk1"/>
              </a:solidFill>
              <a:latin typeface="Fira Sans"/>
              <a:ea typeface="Fira Sans"/>
              <a:cs typeface="Fira Sans"/>
              <a:sym typeface="Fira Sans"/>
            </a:endParaRPr>
          </a:p>
        </p:txBody>
      </p:sp>
      <p:grpSp>
        <p:nvGrpSpPr>
          <p:cNvPr id="523" name="Google Shape;523;p30"/>
          <p:cNvGrpSpPr/>
          <p:nvPr/>
        </p:nvGrpSpPr>
        <p:grpSpPr>
          <a:xfrm>
            <a:off x="1210285" y="1000640"/>
            <a:ext cx="1356359" cy="755941"/>
            <a:chOff x="660451" y="2816806"/>
            <a:chExt cx="1071627" cy="1168920"/>
          </a:xfrm>
        </p:grpSpPr>
        <p:sp>
          <p:nvSpPr>
            <p:cNvPr id="524" name="Google Shape;524;p30"/>
            <p:cNvSpPr/>
            <p:nvPr/>
          </p:nvSpPr>
          <p:spPr>
            <a:xfrm>
              <a:off x="691509" y="2816806"/>
              <a:ext cx="1008466" cy="568424"/>
            </a:xfrm>
            <a:custGeom>
              <a:rect b="b" l="l" r="r" t="t"/>
              <a:pathLst>
                <a:path extrusionOk="0" h="17387" w="30847">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660451" y="3385198"/>
              <a:ext cx="1071627" cy="600529"/>
            </a:xfrm>
            <a:custGeom>
              <a:rect b="b" l="l" r="r" t="t"/>
              <a:pathLst>
                <a:path extrusionOk="0" h="18369" w="32779">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30"/>
          <p:cNvSpPr txBox="1"/>
          <p:nvPr/>
        </p:nvSpPr>
        <p:spPr>
          <a:xfrm>
            <a:off x="1210225" y="1100339"/>
            <a:ext cx="13569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#Epochs:</a:t>
            </a:r>
            <a:endParaRPr>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15</a:t>
            </a:r>
            <a:endParaRPr>
              <a:latin typeface="Fira Sans Extra Condensed"/>
              <a:ea typeface="Fira Sans Extra Condensed"/>
              <a:cs typeface="Fira Sans Extra Condensed"/>
              <a:sym typeface="Fira Sans Extra Condensed"/>
            </a:endParaRPr>
          </a:p>
        </p:txBody>
      </p:sp>
      <p:grpSp>
        <p:nvGrpSpPr>
          <p:cNvPr id="527" name="Google Shape;527;p30"/>
          <p:cNvGrpSpPr/>
          <p:nvPr/>
        </p:nvGrpSpPr>
        <p:grpSpPr>
          <a:xfrm>
            <a:off x="2924542" y="1008793"/>
            <a:ext cx="1356359" cy="755941"/>
            <a:chOff x="660451" y="2816806"/>
            <a:chExt cx="1071627" cy="1168920"/>
          </a:xfrm>
        </p:grpSpPr>
        <p:sp>
          <p:nvSpPr>
            <p:cNvPr id="528" name="Google Shape;528;p30"/>
            <p:cNvSpPr/>
            <p:nvPr/>
          </p:nvSpPr>
          <p:spPr>
            <a:xfrm>
              <a:off x="691509" y="2816806"/>
              <a:ext cx="1008466" cy="568424"/>
            </a:xfrm>
            <a:custGeom>
              <a:rect b="b" l="l" r="r" t="t"/>
              <a:pathLst>
                <a:path extrusionOk="0" h="17387" w="30847">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660451" y="3385198"/>
              <a:ext cx="1071627" cy="600529"/>
            </a:xfrm>
            <a:custGeom>
              <a:rect b="b" l="l" r="r" t="t"/>
              <a:pathLst>
                <a:path extrusionOk="0" h="18369" w="32779">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30"/>
          <p:cNvSpPr txBox="1"/>
          <p:nvPr/>
        </p:nvSpPr>
        <p:spPr>
          <a:xfrm>
            <a:off x="3000682" y="1108492"/>
            <a:ext cx="13569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Batch Size</a:t>
            </a:r>
            <a:r>
              <a:rPr lang="en">
                <a:latin typeface="Fira Sans Extra Condensed"/>
                <a:ea typeface="Fira Sans Extra Condensed"/>
                <a:cs typeface="Fira Sans Extra Condensed"/>
                <a:sym typeface="Fira Sans Extra Condensed"/>
              </a:rPr>
              <a:t>:</a:t>
            </a:r>
            <a:endParaRPr>
              <a:latin typeface="Fira Sans Extra Condensed"/>
              <a:ea typeface="Fira Sans Extra Condensed"/>
              <a:cs typeface="Fira Sans Extra Condensed"/>
              <a:sym typeface="Fira Sans Extra Condensed"/>
            </a:endParaRPr>
          </a:p>
          <a:p>
            <a:pPr indent="457200" lvl="0" marL="0" rtl="0" algn="l">
              <a:spcBef>
                <a:spcPts val="0"/>
              </a:spcBef>
              <a:spcAft>
                <a:spcPts val="0"/>
              </a:spcAft>
              <a:buNone/>
            </a:pPr>
            <a:r>
              <a:rPr lang="en">
                <a:latin typeface="Fira Sans Extra Condensed"/>
                <a:ea typeface="Fira Sans Extra Condensed"/>
                <a:cs typeface="Fira Sans Extra Condensed"/>
                <a:sym typeface="Fira Sans Extra Condensed"/>
              </a:rPr>
              <a:t>64</a:t>
            </a:r>
            <a:endParaRPr>
              <a:latin typeface="Fira Sans Extra Condensed"/>
              <a:ea typeface="Fira Sans Extra Condensed"/>
              <a:cs typeface="Fira Sans Extra Condensed"/>
              <a:sym typeface="Fira Sans Extra Condensed"/>
            </a:endParaRPr>
          </a:p>
        </p:txBody>
      </p:sp>
      <p:grpSp>
        <p:nvGrpSpPr>
          <p:cNvPr id="531" name="Google Shape;531;p30"/>
          <p:cNvGrpSpPr/>
          <p:nvPr/>
        </p:nvGrpSpPr>
        <p:grpSpPr>
          <a:xfrm>
            <a:off x="4668867" y="1000640"/>
            <a:ext cx="1356359" cy="755941"/>
            <a:chOff x="660451" y="2816806"/>
            <a:chExt cx="1071627" cy="1168920"/>
          </a:xfrm>
        </p:grpSpPr>
        <p:sp>
          <p:nvSpPr>
            <p:cNvPr id="532" name="Google Shape;532;p30"/>
            <p:cNvSpPr/>
            <p:nvPr/>
          </p:nvSpPr>
          <p:spPr>
            <a:xfrm>
              <a:off x="691509" y="2816806"/>
              <a:ext cx="1008466" cy="568424"/>
            </a:xfrm>
            <a:custGeom>
              <a:rect b="b" l="l" r="r" t="t"/>
              <a:pathLst>
                <a:path extrusionOk="0" h="17387" w="30847">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660451" y="3385198"/>
              <a:ext cx="1071627" cy="600529"/>
            </a:xfrm>
            <a:custGeom>
              <a:rect b="b" l="l" r="r" t="t"/>
              <a:pathLst>
                <a:path extrusionOk="0" h="18369" w="32779">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30"/>
          <p:cNvSpPr txBox="1"/>
          <p:nvPr/>
        </p:nvSpPr>
        <p:spPr>
          <a:xfrm>
            <a:off x="4668808" y="1100339"/>
            <a:ext cx="13569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Optimizer:</a:t>
            </a:r>
            <a:endParaRPr>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Adam</a:t>
            </a:r>
            <a:endParaRPr>
              <a:latin typeface="Fira Sans Extra Condensed"/>
              <a:ea typeface="Fira Sans Extra Condensed"/>
              <a:cs typeface="Fira Sans Extra Condensed"/>
              <a:sym typeface="Fira Sans Extra Condensed"/>
            </a:endParaRPr>
          </a:p>
        </p:txBody>
      </p:sp>
      <p:grpSp>
        <p:nvGrpSpPr>
          <p:cNvPr id="535" name="Google Shape;535;p30"/>
          <p:cNvGrpSpPr/>
          <p:nvPr/>
        </p:nvGrpSpPr>
        <p:grpSpPr>
          <a:xfrm>
            <a:off x="6459325" y="1008793"/>
            <a:ext cx="1356359" cy="755941"/>
            <a:chOff x="660451" y="2816806"/>
            <a:chExt cx="1071627" cy="1168920"/>
          </a:xfrm>
        </p:grpSpPr>
        <p:sp>
          <p:nvSpPr>
            <p:cNvPr id="536" name="Google Shape;536;p30"/>
            <p:cNvSpPr/>
            <p:nvPr/>
          </p:nvSpPr>
          <p:spPr>
            <a:xfrm>
              <a:off x="691509" y="2816806"/>
              <a:ext cx="1008466" cy="568424"/>
            </a:xfrm>
            <a:custGeom>
              <a:rect b="b" l="l" r="r" t="t"/>
              <a:pathLst>
                <a:path extrusionOk="0" h="17387" w="30847">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660451" y="3385198"/>
              <a:ext cx="1071627" cy="600529"/>
            </a:xfrm>
            <a:custGeom>
              <a:rect b="b" l="l" r="r" t="t"/>
              <a:pathLst>
                <a:path extrusionOk="0" h="18369" w="32779">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30"/>
          <p:cNvSpPr txBox="1"/>
          <p:nvPr/>
        </p:nvSpPr>
        <p:spPr>
          <a:xfrm>
            <a:off x="6459265" y="1108492"/>
            <a:ext cx="13569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Loss</a:t>
            </a:r>
            <a:r>
              <a:rPr lang="en">
                <a:latin typeface="Fira Sans Extra Condensed"/>
                <a:ea typeface="Fira Sans Extra Condensed"/>
                <a:cs typeface="Fira Sans Extra Condensed"/>
                <a:sym typeface="Fira Sans Extra Condensed"/>
              </a:rPr>
              <a:t>:</a:t>
            </a:r>
            <a:r>
              <a:rPr lang="en" sz="900">
                <a:latin typeface="Fira Sans Extra Condensed"/>
                <a:ea typeface="Fira Sans Extra Condensed"/>
                <a:cs typeface="Fira Sans Extra Condensed"/>
                <a:sym typeface="Fira Sans Extra Condensed"/>
              </a:rPr>
              <a:t>Sparse</a:t>
            </a:r>
            <a:endParaRPr sz="9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 sz="900">
                <a:latin typeface="Fira Sans Extra Condensed"/>
                <a:ea typeface="Fira Sans Extra Condensed"/>
                <a:cs typeface="Fira Sans Extra Condensed"/>
                <a:sym typeface="Fira Sans Extra Condensed"/>
              </a:rPr>
              <a:t>CategoricalCrossentropy</a:t>
            </a:r>
            <a:endParaRPr sz="900">
              <a:latin typeface="Fira Sans Extra Condensed"/>
              <a:ea typeface="Fira Sans Extra Condensed"/>
              <a:cs typeface="Fira Sans Extra Condensed"/>
              <a:sym typeface="Fira Sans Extra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1"/>
          <p:cNvSpPr txBox="1"/>
          <p:nvPr/>
        </p:nvSpPr>
        <p:spPr>
          <a:xfrm>
            <a:off x="1050700" y="411475"/>
            <a:ext cx="74781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Audio Generation</a:t>
            </a:r>
            <a:endParaRPr sz="2800">
              <a:latin typeface="Fira Sans Medium"/>
              <a:ea typeface="Fira Sans Medium"/>
              <a:cs typeface="Fira Sans Medium"/>
              <a:sym typeface="Fira Sans Medium"/>
            </a:endParaRPr>
          </a:p>
        </p:txBody>
      </p:sp>
      <p:sp>
        <p:nvSpPr>
          <p:cNvPr id="544" name="Google Shape;544;p31"/>
          <p:cNvSpPr txBox="1"/>
          <p:nvPr>
            <p:ph idx="4294967295" type="subTitle"/>
          </p:nvPr>
        </p:nvSpPr>
        <p:spPr>
          <a:xfrm>
            <a:off x="337550" y="1281450"/>
            <a:ext cx="4495800" cy="258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Hybrid “Image2Speech”- generates text first then audio</a:t>
            </a:r>
            <a:endParaRPr sz="1400">
              <a:solidFill>
                <a:schemeClr val="dk1"/>
              </a:solidFill>
              <a:latin typeface="Fira Sans"/>
              <a:ea typeface="Fira Sans"/>
              <a:cs typeface="Fira Sans"/>
              <a:sym typeface="Fira Sans"/>
            </a:endParaRPr>
          </a:p>
          <a:p>
            <a:pPr indent="-317500" lvl="0" marL="457200" rtl="0" algn="l">
              <a:spcBef>
                <a:spcPts val="100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GTTS is a Python library that uses Google Text-to-Speech API to convert text to speech</a:t>
            </a:r>
            <a:endParaRPr sz="1400">
              <a:solidFill>
                <a:schemeClr val="dk1"/>
              </a:solidFill>
              <a:latin typeface="Fira Sans"/>
              <a:ea typeface="Fira Sans"/>
              <a:cs typeface="Fira Sans"/>
              <a:sym typeface="Fira Sans"/>
            </a:endParaRPr>
          </a:p>
          <a:p>
            <a:pPr indent="-317500" lvl="0" marL="457200" rtl="0" algn="l">
              <a:spcBef>
                <a:spcPts val="100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The Google Text-to-Speech API converts the text into an MP3 audio file, then downloads the MP3 file and plays it using the default audio player of the operating system.</a:t>
            </a:r>
            <a:endParaRPr sz="1400">
              <a:solidFill>
                <a:schemeClr val="dk1"/>
              </a:solidFill>
              <a:latin typeface="Fira Sans"/>
              <a:ea typeface="Fira Sans"/>
              <a:cs typeface="Fira Sans"/>
              <a:sym typeface="Fira Sans"/>
            </a:endParaRPr>
          </a:p>
          <a:p>
            <a:pPr indent="0" lvl="0" marL="457200" rtl="0" algn="l">
              <a:spcBef>
                <a:spcPts val="1000"/>
              </a:spcBef>
              <a:spcAft>
                <a:spcPts val="1000"/>
              </a:spcAft>
              <a:buNone/>
            </a:pPr>
            <a:r>
              <a:t/>
            </a:r>
            <a:endParaRPr sz="1400">
              <a:solidFill>
                <a:schemeClr val="dk1"/>
              </a:solidFill>
              <a:latin typeface="Fira Sans"/>
              <a:ea typeface="Fira Sans"/>
              <a:cs typeface="Fira Sans"/>
              <a:sym typeface="Fira Sans"/>
            </a:endParaRPr>
          </a:p>
        </p:txBody>
      </p:sp>
      <p:pic>
        <p:nvPicPr>
          <p:cNvPr id="545" name="Google Shape;545;p31"/>
          <p:cNvPicPr preferRelativeResize="0"/>
          <p:nvPr/>
        </p:nvPicPr>
        <p:blipFill>
          <a:blip r:embed="rId3">
            <a:alphaModFix/>
          </a:blip>
          <a:stretch>
            <a:fillRect/>
          </a:stretch>
        </p:blipFill>
        <p:spPr>
          <a:xfrm>
            <a:off x="4937532" y="1103775"/>
            <a:ext cx="3704093" cy="2088313"/>
          </a:xfrm>
          <a:prstGeom prst="rect">
            <a:avLst/>
          </a:prstGeom>
          <a:noFill/>
          <a:ln>
            <a:noFill/>
          </a:ln>
        </p:spPr>
      </p:pic>
      <p:pic>
        <p:nvPicPr>
          <p:cNvPr id="546" name="Google Shape;546;p31" title="audio_output (2).mp3">
            <a:hlinkClick r:id="rId4"/>
          </p:cNvPr>
          <p:cNvPicPr preferRelativeResize="0"/>
          <p:nvPr/>
        </p:nvPicPr>
        <p:blipFill>
          <a:blip r:embed="rId5">
            <a:alphaModFix/>
          </a:blip>
          <a:stretch>
            <a:fillRect/>
          </a:stretch>
        </p:blipFill>
        <p:spPr>
          <a:xfrm>
            <a:off x="5531450" y="3341401"/>
            <a:ext cx="457200" cy="457200"/>
          </a:xfrm>
          <a:prstGeom prst="rect">
            <a:avLst/>
          </a:prstGeom>
          <a:noFill/>
          <a:ln>
            <a:noFill/>
          </a:ln>
        </p:spPr>
      </p:pic>
      <p:sp>
        <p:nvSpPr>
          <p:cNvPr id="547" name="Google Shape;547;p31"/>
          <p:cNvSpPr txBox="1"/>
          <p:nvPr/>
        </p:nvSpPr>
        <p:spPr>
          <a:xfrm>
            <a:off x="6039125" y="3398400"/>
            <a:ext cx="26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Click the audio button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2"/>
          <p:cNvSpPr txBox="1"/>
          <p:nvPr/>
        </p:nvSpPr>
        <p:spPr>
          <a:xfrm>
            <a:off x="1050700" y="411475"/>
            <a:ext cx="74781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Result Comparison</a:t>
            </a:r>
            <a:endParaRPr sz="2800">
              <a:latin typeface="Fira Sans Medium"/>
              <a:ea typeface="Fira Sans Medium"/>
              <a:cs typeface="Fira Sans Medium"/>
              <a:sym typeface="Fira Sans Medium"/>
            </a:endParaRPr>
          </a:p>
        </p:txBody>
      </p:sp>
      <p:sp>
        <p:nvSpPr>
          <p:cNvPr id="553" name="Google Shape;553;p32"/>
          <p:cNvSpPr txBox="1"/>
          <p:nvPr>
            <p:ph idx="4294967295" type="subTitle"/>
          </p:nvPr>
        </p:nvSpPr>
        <p:spPr>
          <a:xfrm>
            <a:off x="219775" y="971800"/>
            <a:ext cx="4967400" cy="388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A common metric for evaluating Image Caption models is the BLEU Score </a:t>
            </a:r>
            <a:r>
              <a:rPr lang="en" sz="1400">
                <a:solidFill>
                  <a:schemeClr val="dk1"/>
                </a:solidFill>
                <a:latin typeface="Fira Sans"/>
                <a:ea typeface="Fira Sans"/>
                <a:cs typeface="Fira Sans"/>
                <a:sym typeface="Fira Sans"/>
              </a:rPr>
              <a:t>or the Bilingual Evaluation Understudy</a:t>
            </a:r>
            <a:endParaRPr sz="1400">
              <a:solidFill>
                <a:schemeClr val="dk1"/>
              </a:solidFill>
              <a:latin typeface="Fira Sans"/>
              <a:ea typeface="Fira Sans"/>
              <a:cs typeface="Fira Sans"/>
              <a:sym typeface="Fira Sans"/>
            </a:endParaRPr>
          </a:p>
          <a:p>
            <a:pPr indent="-317500" lvl="0" marL="457200" rtl="0" algn="l">
              <a:spcBef>
                <a:spcPts val="100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It measures the number of sequential words that match between the predicted and the ground truth caption. It compares n-grams of various lengths from 1 through 4 to do this</a:t>
            </a:r>
            <a:endParaRPr sz="1400">
              <a:solidFill>
                <a:schemeClr val="dk1"/>
              </a:solidFill>
              <a:latin typeface="Fira Sans"/>
              <a:ea typeface="Fira Sans"/>
              <a:cs typeface="Fira Sans"/>
              <a:sym typeface="Fira Sans"/>
            </a:endParaRPr>
          </a:p>
          <a:p>
            <a:pPr indent="-317500" lvl="0" marL="457200" rtl="0" algn="l">
              <a:spcBef>
                <a:spcPts val="100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BLEU Score for 1-gram = Correctly Predicted Words / Total predicted Words</a:t>
            </a:r>
            <a:endParaRPr sz="1400">
              <a:solidFill>
                <a:schemeClr val="dk1"/>
              </a:solidFill>
              <a:latin typeface="Fira Sans"/>
              <a:ea typeface="Fira Sans"/>
              <a:cs typeface="Fira Sans"/>
              <a:sym typeface="Fira Sans"/>
            </a:endParaRPr>
          </a:p>
          <a:p>
            <a:pPr indent="-317500" lvl="0" marL="457200" rtl="0" algn="l">
              <a:spcBef>
                <a:spcPts val="1000"/>
              </a:spcBef>
              <a:spcAft>
                <a:spcPts val="1000"/>
              </a:spcAft>
              <a:buClr>
                <a:schemeClr val="dk1"/>
              </a:buClr>
              <a:buSzPts val="1400"/>
              <a:buFont typeface="Fira Sans"/>
              <a:buChar char="●"/>
            </a:pPr>
            <a:r>
              <a:rPr lang="en" sz="1400">
                <a:solidFill>
                  <a:schemeClr val="dk1"/>
                </a:solidFill>
                <a:latin typeface="Fira Sans"/>
                <a:ea typeface="Fira Sans"/>
                <a:cs typeface="Fira Sans"/>
                <a:sym typeface="Fira Sans"/>
              </a:rPr>
              <a:t>Total Test Loss: 0.482</a:t>
            </a:r>
            <a:endParaRPr sz="1400">
              <a:solidFill>
                <a:schemeClr val="dk1"/>
              </a:solidFill>
              <a:latin typeface="Fira Sans"/>
              <a:ea typeface="Fira Sans"/>
              <a:cs typeface="Fira Sans"/>
              <a:sym typeface="Fira Sans"/>
            </a:endParaRPr>
          </a:p>
        </p:txBody>
      </p:sp>
      <p:graphicFrame>
        <p:nvGraphicFramePr>
          <p:cNvPr id="554" name="Google Shape;554;p32"/>
          <p:cNvGraphicFramePr/>
          <p:nvPr/>
        </p:nvGraphicFramePr>
        <p:xfrm>
          <a:off x="5633200" y="1060300"/>
          <a:ext cx="3000000" cy="3000000"/>
        </p:xfrm>
        <a:graphic>
          <a:graphicData uri="http://schemas.openxmlformats.org/drawingml/2006/table">
            <a:tbl>
              <a:tblPr>
                <a:noFill/>
                <a:tableStyleId>{DFFF8C04-69CF-4962-89B5-6CCDBC432C5C}</a:tableStyleId>
              </a:tblPr>
              <a:tblGrid>
                <a:gridCol w="1051975"/>
                <a:gridCol w="1051975"/>
                <a:gridCol w="1051975"/>
              </a:tblGrid>
              <a:tr h="669250">
                <a:tc>
                  <a:txBody>
                    <a:bodyPr/>
                    <a:lstStyle/>
                    <a:p>
                      <a:pPr indent="0" lvl="0" marL="0" rtl="0" algn="ctr">
                        <a:spcBef>
                          <a:spcPts val="0"/>
                        </a:spcBef>
                        <a:spcAft>
                          <a:spcPts val="0"/>
                        </a:spcAft>
                        <a:buNone/>
                      </a:pPr>
                      <a:r>
                        <a:rPr b="1" lang="en">
                          <a:latin typeface="Fira Sans"/>
                          <a:ea typeface="Fira Sans"/>
                          <a:cs typeface="Fira Sans"/>
                          <a:sym typeface="Fira Sans"/>
                        </a:rPr>
                        <a:t>Model</a:t>
                      </a:r>
                      <a:endParaRPr b="1">
                        <a:latin typeface="Fira Sans"/>
                        <a:ea typeface="Fira Sans"/>
                        <a:cs typeface="Fira Sans"/>
                        <a:sym typeface="Fira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a:latin typeface="Fira Sans"/>
                          <a:ea typeface="Fira Sans"/>
                          <a:cs typeface="Fira Sans"/>
                          <a:sym typeface="Fira Sans"/>
                        </a:rPr>
                        <a:t>BLEU 1 Score</a:t>
                      </a:r>
                      <a:endParaRPr b="1">
                        <a:latin typeface="Fira Sans"/>
                        <a:ea typeface="Fira Sans"/>
                        <a:cs typeface="Fira Sans"/>
                        <a:sym typeface="Fira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a:latin typeface="Fira Sans"/>
                          <a:ea typeface="Fira Sans"/>
                          <a:cs typeface="Fira Sans"/>
                          <a:sym typeface="Fira Sans"/>
                        </a:rPr>
                        <a:t>BLEU 2 Score</a:t>
                      </a:r>
                      <a:endParaRPr b="1">
                        <a:latin typeface="Fira Sans"/>
                        <a:ea typeface="Fira Sans"/>
                        <a:cs typeface="Fira Sans"/>
                        <a:sym typeface="Fira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435000">
                <a:tc>
                  <a:txBody>
                    <a:bodyPr/>
                    <a:lstStyle/>
                    <a:p>
                      <a:pPr indent="0" lvl="0" marL="0" rtl="0" algn="ctr">
                        <a:spcBef>
                          <a:spcPts val="0"/>
                        </a:spcBef>
                        <a:spcAft>
                          <a:spcPts val="0"/>
                        </a:spcAft>
                        <a:buNone/>
                      </a:pPr>
                      <a:r>
                        <a:rPr lang="en">
                          <a:latin typeface="Fira Sans"/>
                          <a:ea typeface="Fira Sans"/>
                          <a:cs typeface="Fira Sans"/>
                          <a:sym typeface="Fira Sans"/>
                        </a:rPr>
                        <a:t>Baseline </a:t>
                      </a:r>
                      <a:endParaRPr>
                        <a:latin typeface="Fira Sans"/>
                        <a:ea typeface="Fira Sans"/>
                        <a:cs typeface="Fira Sans"/>
                        <a:sym typeface="Fira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a:ea typeface="Fira Sans"/>
                          <a:cs typeface="Fira Sans"/>
                          <a:sym typeface="Fira Sans"/>
                        </a:rPr>
                        <a:t>0.49</a:t>
                      </a:r>
                      <a:endParaRPr>
                        <a:latin typeface="Fira Sans"/>
                        <a:ea typeface="Fira Sans"/>
                        <a:cs typeface="Fira Sans"/>
                        <a:sym typeface="Fira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a:ea typeface="Fira Sans"/>
                          <a:cs typeface="Fira Sans"/>
                          <a:sym typeface="Fira Sans"/>
                        </a:rPr>
                        <a:t>0.27</a:t>
                      </a:r>
                      <a:endParaRPr>
                        <a:latin typeface="Fira Sans"/>
                        <a:ea typeface="Fira Sans"/>
                        <a:cs typeface="Fira Sans"/>
                        <a:sym typeface="Fira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35000">
                <a:tc>
                  <a:txBody>
                    <a:bodyPr/>
                    <a:lstStyle/>
                    <a:p>
                      <a:pPr indent="0" lvl="0" marL="0" rtl="0" algn="ctr">
                        <a:spcBef>
                          <a:spcPts val="0"/>
                        </a:spcBef>
                        <a:spcAft>
                          <a:spcPts val="0"/>
                        </a:spcAft>
                        <a:buNone/>
                      </a:pPr>
                      <a:r>
                        <a:rPr lang="en">
                          <a:latin typeface="Fira Sans"/>
                          <a:ea typeface="Fira Sans"/>
                          <a:cs typeface="Fira Sans"/>
                          <a:sym typeface="Fira Sans"/>
                        </a:rPr>
                        <a:t>Attention</a:t>
                      </a:r>
                      <a:endParaRPr>
                        <a:latin typeface="Fira Sans"/>
                        <a:ea typeface="Fira Sans"/>
                        <a:cs typeface="Fira Sans"/>
                        <a:sym typeface="Fira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a:ea typeface="Fira Sans"/>
                          <a:cs typeface="Fira Sans"/>
                          <a:sym typeface="Fira Sans"/>
                        </a:rPr>
                        <a:t>0.57</a:t>
                      </a:r>
                      <a:endParaRPr>
                        <a:latin typeface="Fira Sans"/>
                        <a:ea typeface="Fira Sans"/>
                        <a:cs typeface="Fira Sans"/>
                        <a:sym typeface="Fira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ira Sans"/>
                          <a:ea typeface="Fira Sans"/>
                          <a:cs typeface="Fira Sans"/>
                          <a:sym typeface="Fira Sans"/>
                        </a:rPr>
                        <a:t>0.28</a:t>
                      </a:r>
                      <a:endParaRPr>
                        <a:latin typeface="Fira Sans"/>
                        <a:ea typeface="Fira Sans"/>
                        <a:cs typeface="Fira Sans"/>
                        <a:sym typeface="Fira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pic>
        <p:nvPicPr>
          <p:cNvPr id="555" name="Google Shape;555;p32"/>
          <p:cNvPicPr preferRelativeResize="0"/>
          <p:nvPr/>
        </p:nvPicPr>
        <p:blipFill>
          <a:blip r:embed="rId3">
            <a:alphaModFix/>
          </a:blip>
          <a:stretch>
            <a:fillRect/>
          </a:stretch>
        </p:blipFill>
        <p:spPr>
          <a:xfrm>
            <a:off x="5369375" y="2782475"/>
            <a:ext cx="3419749" cy="22391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nvSpPr>
        <p:spPr>
          <a:xfrm>
            <a:off x="377400" y="184500"/>
            <a:ext cx="8389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374151"/>
                </a:solidFill>
                <a:latin typeface="Fira Sans Medium"/>
                <a:ea typeface="Fira Sans Medium"/>
                <a:cs typeface="Fira Sans Medium"/>
                <a:sym typeface="Fira Sans Medium"/>
              </a:rPr>
              <a:t>What do you see in this Image?</a:t>
            </a:r>
            <a:endParaRPr sz="2800">
              <a:solidFill>
                <a:srgbClr val="374151"/>
              </a:solidFill>
              <a:latin typeface="Fira Sans Medium"/>
              <a:ea typeface="Fira Sans Medium"/>
              <a:cs typeface="Fira Sans Medium"/>
              <a:sym typeface="Fira Sans Medium"/>
            </a:endParaRPr>
          </a:p>
        </p:txBody>
      </p:sp>
      <p:pic>
        <p:nvPicPr>
          <p:cNvPr id="75" name="Google Shape;75;p15"/>
          <p:cNvPicPr preferRelativeResize="0"/>
          <p:nvPr/>
        </p:nvPicPr>
        <p:blipFill>
          <a:blip r:embed="rId3">
            <a:alphaModFix/>
          </a:blip>
          <a:stretch>
            <a:fillRect/>
          </a:stretch>
        </p:blipFill>
        <p:spPr>
          <a:xfrm>
            <a:off x="1733688" y="800100"/>
            <a:ext cx="5676624" cy="37844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a:ea typeface="Fira Sans"/>
                <a:cs typeface="Fira Sans"/>
                <a:sym typeface="Fira Sans"/>
              </a:rPr>
              <a:t>Conclusion</a:t>
            </a:r>
            <a:endParaRPr>
              <a:latin typeface="Fira Sans"/>
              <a:ea typeface="Fira Sans"/>
              <a:cs typeface="Fira Sans"/>
              <a:sym typeface="Fira Sans"/>
            </a:endParaRPr>
          </a:p>
        </p:txBody>
      </p:sp>
      <p:sp>
        <p:nvSpPr>
          <p:cNvPr id="561" name="Google Shape;561;p33"/>
          <p:cNvSpPr txBox="1"/>
          <p:nvPr/>
        </p:nvSpPr>
        <p:spPr>
          <a:xfrm>
            <a:off x="877875" y="1181775"/>
            <a:ext cx="7540800" cy="3201600"/>
          </a:xfrm>
          <a:prstGeom prst="rect">
            <a:avLst/>
          </a:prstGeom>
          <a:noFill/>
          <a:ln>
            <a:noFill/>
          </a:ln>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SzPts val="1300"/>
              <a:buFont typeface="Montserrat"/>
              <a:buChar char="●"/>
            </a:pPr>
            <a:r>
              <a:rPr lang="en" sz="1300">
                <a:latin typeface="Fira Sans"/>
                <a:ea typeface="Fira Sans"/>
                <a:cs typeface="Fira Sans"/>
                <a:sym typeface="Fira Sans"/>
              </a:rPr>
              <a:t>During preprocessing of Flickr8k, </a:t>
            </a:r>
            <a:r>
              <a:rPr b="1" lang="en" sz="1300">
                <a:latin typeface="Fira Sans"/>
                <a:ea typeface="Fira Sans"/>
                <a:cs typeface="Fira Sans"/>
                <a:sym typeface="Fira Sans"/>
              </a:rPr>
              <a:t>padding</a:t>
            </a:r>
            <a:r>
              <a:rPr lang="en" sz="1300">
                <a:latin typeface="Fira Sans"/>
                <a:ea typeface="Fira Sans"/>
                <a:cs typeface="Fira Sans"/>
                <a:sym typeface="Fira Sans"/>
              </a:rPr>
              <a:t> of the </a:t>
            </a:r>
            <a:r>
              <a:rPr lang="en" sz="1300">
                <a:latin typeface="Fira Sans"/>
                <a:ea typeface="Fira Sans"/>
                <a:cs typeface="Fira Sans"/>
                <a:sym typeface="Fira Sans"/>
              </a:rPr>
              <a:t>tokenized captions at the end of the sequence is performed to bring all captions to a fixed length. </a:t>
            </a:r>
            <a:endParaRPr sz="1300">
              <a:latin typeface="Fira Sans"/>
              <a:ea typeface="Fira Sans"/>
              <a:cs typeface="Fira Sans"/>
              <a:sym typeface="Fira Sans"/>
            </a:endParaRPr>
          </a:p>
          <a:p>
            <a:pPr indent="-311150" lvl="0" marL="457200" rtl="0" algn="l">
              <a:lnSpc>
                <a:spcPct val="150000"/>
              </a:lnSpc>
              <a:spcBef>
                <a:spcPts val="0"/>
              </a:spcBef>
              <a:spcAft>
                <a:spcPts val="0"/>
              </a:spcAft>
              <a:buSzPts val="1300"/>
              <a:buFont typeface="Montserrat"/>
              <a:buChar char="●"/>
            </a:pPr>
            <a:r>
              <a:rPr b="1" lang="en" sz="1300">
                <a:latin typeface="Fira Sans"/>
                <a:ea typeface="Fira Sans"/>
                <a:cs typeface="Fira Sans"/>
                <a:sym typeface="Fira Sans"/>
              </a:rPr>
              <a:t>InceptionV3</a:t>
            </a:r>
            <a:r>
              <a:rPr lang="en" sz="1300">
                <a:latin typeface="Fira Sans"/>
                <a:ea typeface="Fira Sans"/>
                <a:cs typeface="Fira Sans"/>
                <a:sym typeface="Fira Sans"/>
              </a:rPr>
              <a:t>, pretrained on imagenet was used for Image model.</a:t>
            </a:r>
            <a:endParaRPr sz="1300">
              <a:latin typeface="Fira Sans"/>
              <a:ea typeface="Fira Sans"/>
              <a:cs typeface="Fira Sans"/>
              <a:sym typeface="Fira Sans"/>
            </a:endParaRPr>
          </a:p>
          <a:p>
            <a:pPr indent="-311150" lvl="0" marL="457200" rtl="0" algn="l">
              <a:lnSpc>
                <a:spcPct val="150000"/>
              </a:lnSpc>
              <a:spcBef>
                <a:spcPts val="0"/>
              </a:spcBef>
              <a:spcAft>
                <a:spcPts val="0"/>
              </a:spcAft>
              <a:buSzPts val="1300"/>
              <a:buFont typeface="Montserrat"/>
              <a:buChar char="●"/>
            </a:pPr>
            <a:r>
              <a:rPr lang="en" sz="1300">
                <a:latin typeface="Fira Sans"/>
                <a:ea typeface="Fira Sans"/>
                <a:cs typeface="Fira Sans"/>
                <a:sym typeface="Fira Sans"/>
              </a:rPr>
              <a:t>Using </a:t>
            </a:r>
            <a:r>
              <a:rPr b="1" lang="en" sz="1300">
                <a:latin typeface="Fira Sans"/>
                <a:ea typeface="Fira Sans"/>
                <a:cs typeface="Fira Sans"/>
                <a:sym typeface="Fira Sans"/>
              </a:rPr>
              <a:t>Attention framework</a:t>
            </a:r>
            <a:r>
              <a:rPr lang="en" sz="1300">
                <a:latin typeface="Fira Sans"/>
                <a:ea typeface="Fira Sans"/>
                <a:cs typeface="Fira Sans"/>
                <a:sym typeface="Fira Sans"/>
              </a:rPr>
              <a:t>, the model is able to selectively focus on valuable parts of the input sequence hence making the model faster and increased in it's prediction accuracy.</a:t>
            </a:r>
            <a:endParaRPr sz="1300">
              <a:latin typeface="Fira Sans"/>
              <a:ea typeface="Fira Sans"/>
              <a:cs typeface="Fira Sans"/>
              <a:sym typeface="Fira Sans"/>
            </a:endParaRPr>
          </a:p>
          <a:p>
            <a:pPr indent="-311150" lvl="0" marL="457200" rtl="0" algn="l">
              <a:lnSpc>
                <a:spcPct val="150000"/>
              </a:lnSpc>
              <a:spcBef>
                <a:spcPts val="0"/>
              </a:spcBef>
              <a:spcAft>
                <a:spcPts val="0"/>
              </a:spcAft>
              <a:buSzPts val="1300"/>
              <a:buFont typeface="Montserrat"/>
              <a:buChar char="●"/>
            </a:pPr>
            <a:r>
              <a:rPr lang="en" sz="1300">
                <a:latin typeface="Fira Sans"/>
                <a:ea typeface="Fira Sans"/>
                <a:cs typeface="Fira Sans"/>
                <a:sym typeface="Fira Sans"/>
              </a:rPr>
              <a:t>By using </a:t>
            </a:r>
            <a:r>
              <a:rPr b="1" lang="en" sz="1300">
                <a:latin typeface="Fira Sans"/>
                <a:ea typeface="Fira Sans"/>
                <a:cs typeface="Fira Sans"/>
                <a:sym typeface="Fira Sans"/>
              </a:rPr>
              <a:t>Teacher Forcing </a:t>
            </a:r>
            <a:r>
              <a:rPr lang="en" sz="1300">
                <a:latin typeface="Fira Sans"/>
                <a:ea typeface="Fira Sans"/>
                <a:cs typeface="Fira Sans"/>
                <a:sym typeface="Fira Sans"/>
              </a:rPr>
              <a:t>technique, the model converges faster.</a:t>
            </a:r>
            <a:endParaRPr sz="1300">
              <a:latin typeface="Fira Sans"/>
              <a:ea typeface="Fira Sans"/>
              <a:cs typeface="Fira Sans"/>
              <a:sym typeface="Fira Sans"/>
            </a:endParaRPr>
          </a:p>
          <a:p>
            <a:pPr indent="-311150" lvl="0" marL="457200" rtl="0" algn="l">
              <a:lnSpc>
                <a:spcPct val="150000"/>
              </a:lnSpc>
              <a:spcBef>
                <a:spcPts val="0"/>
              </a:spcBef>
              <a:spcAft>
                <a:spcPts val="0"/>
              </a:spcAft>
              <a:buSzPts val="1300"/>
              <a:buFont typeface="Montserrat"/>
              <a:buChar char="●"/>
            </a:pPr>
            <a:r>
              <a:rPr lang="en" sz="1300">
                <a:latin typeface="Fira Sans"/>
                <a:ea typeface="Fira Sans"/>
                <a:cs typeface="Fira Sans"/>
                <a:sym typeface="Fira Sans"/>
              </a:rPr>
              <a:t>We used cross entropy - </a:t>
            </a:r>
            <a:r>
              <a:rPr b="1" lang="en" sz="1300">
                <a:latin typeface="Fira Sans"/>
                <a:ea typeface="Fira Sans"/>
                <a:cs typeface="Fira Sans"/>
                <a:sym typeface="Fira Sans"/>
              </a:rPr>
              <a:t>SparseCategoricalCrossentropy</a:t>
            </a:r>
            <a:r>
              <a:rPr lang="en" sz="1300">
                <a:latin typeface="Fira Sans"/>
                <a:ea typeface="Fira Sans"/>
                <a:cs typeface="Fira Sans"/>
                <a:sym typeface="Fira Sans"/>
              </a:rPr>
              <a:t> to calculate the loss.</a:t>
            </a:r>
            <a:endParaRPr sz="1300">
              <a:latin typeface="Fira Sans"/>
              <a:ea typeface="Fira Sans"/>
              <a:cs typeface="Fira Sans"/>
              <a:sym typeface="Fira Sans"/>
            </a:endParaRPr>
          </a:p>
          <a:p>
            <a:pPr indent="-311150" lvl="0" marL="457200" rtl="0" algn="l">
              <a:lnSpc>
                <a:spcPct val="150000"/>
              </a:lnSpc>
              <a:spcBef>
                <a:spcPts val="0"/>
              </a:spcBef>
              <a:spcAft>
                <a:spcPts val="0"/>
              </a:spcAft>
              <a:buSzPts val="1300"/>
              <a:buFont typeface="Montserrat"/>
              <a:buChar char="●"/>
            </a:pPr>
            <a:r>
              <a:rPr lang="en" sz="1300">
                <a:latin typeface="Fira Sans"/>
                <a:ea typeface="Fira Sans"/>
                <a:cs typeface="Fira Sans"/>
                <a:sym typeface="Fira Sans"/>
              </a:rPr>
              <a:t>We made use of </a:t>
            </a:r>
            <a:r>
              <a:rPr b="1" lang="en" sz="1300">
                <a:latin typeface="Fira Sans"/>
                <a:ea typeface="Fira Sans"/>
                <a:cs typeface="Fira Sans"/>
                <a:sym typeface="Fira Sans"/>
              </a:rPr>
              <a:t>Greedy Search</a:t>
            </a:r>
            <a:r>
              <a:rPr lang="en" sz="1300">
                <a:latin typeface="Fira Sans"/>
                <a:ea typeface="Fira Sans"/>
                <a:cs typeface="Fira Sans"/>
                <a:sym typeface="Fira Sans"/>
              </a:rPr>
              <a:t> to calculate the probability of words as per their occurrence in the given vocabulary list. It outputs the word with the highest probability.</a:t>
            </a:r>
            <a:endParaRPr sz="1300">
              <a:latin typeface="Fira Sans"/>
              <a:ea typeface="Fira Sans"/>
              <a:cs typeface="Fira Sans"/>
              <a:sym typeface="Fira Sans"/>
            </a:endParaRPr>
          </a:p>
          <a:p>
            <a:pPr indent="-311150" lvl="0" marL="457200" rtl="0" algn="l">
              <a:lnSpc>
                <a:spcPct val="150000"/>
              </a:lnSpc>
              <a:spcBef>
                <a:spcPts val="0"/>
              </a:spcBef>
              <a:spcAft>
                <a:spcPts val="0"/>
              </a:spcAft>
              <a:buSzPts val="1300"/>
              <a:buFont typeface="Montserrat"/>
              <a:buChar char="●"/>
            </a:pPr>
            <a:r>
              <a:rPr lang="en" sz="1300">
                <a:latin typeface="Fira Sans"/>
                <a:ea typeface="Fira Sans"/>
                <a:cs typeface="Fira Sans"/>
                <a:sym typeface="Fira Sans"/>
              </a:rPr>
              <a:t>Finally </a:t>
            </a:r>
            <a:r>
              <a:rPr b="1" lang="en" sz="1300">
                <a:latin typeface="Fira Sans"/>
                <a:ea typeface="Fira Sans"/>
                <a:cs typeface="Fira Sans"/>
                <a:sym typeface="Fira Sans"/>
              </a:rPr>
              <a:t>BLUE Score</a:t>
            </a:r>
            <a:r>
              <a:rPr lang="en" sz="1300">
                <a:latin typeface="Fira Sans"/>
                <a:ea typeface="Fira Sans"/>
                <a:cs typeface="Fira Sans"/>
                <a:sym typeface="Fira Sans"/>
              </a:rPr>
              <a:t> was used to evaluate our model performance and accuracy. Higher the BLUE score, better the model performance.</a:t>
            </a:r>
            <a:endParaRPr sz="1300">
              <a:latin typeface="Fira Sans"/>
              <a:ea typeface="Fira Sans"/>
              <a:cs typeface="Fira Sans"/>
              <a:sym typeface="Fir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a:ea typeface="Fira Sans"/>
                <a:cs typeface="Fira Sans"/>
                <a:sym typeface="Fira Sans"/>
              </a:rPr>
              <a:t>Future Work</a:t>
            </a:r>
            <a:endParaRPr>
              <a:latin typeface="Fira Sans"/>
              <a:ea typeface="Fira Sans"/>
              <a:cs typeface="Fira Sans"/>
              <a:sym typeface="Fira Sans"/>
            </a:endParaRPr>
          </a:p>
        </p:txBody>
      </p:sp>
      <p:sp>
        <p:nvSpPr>
          <p:cNvPr id="567" name="Google Shape;567;p34"/>
          <p:cNvSpPr/>
          <p:nvPr/>
        </p:nvSpPr>
        <p:spPr>
          <a:xfrm>
            <a:off x="5453699" y="3214616"/>
            <a:ext cx="668264" cy="655388"/>
          </a:xfrm>
          <a:custGeom>
            <a:rect b="b" l="l" r="r" t="t"/>
            <a:pathLst>
              <a:path extrusionOk="0" h="22106" w="22106">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5993623" y="2074773"/>
            <a:ext cx="531353" cy="521114"/>
          </a:xfrm>
          <a:custGeom>
            <a:rect b="b" l="l" r="r" t="t"/>
            <a:pathLst>
              <a:path extrusionOk="0" h="17577" w="17577">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2619013" y="2179015"/>
            <a:ext cx="613699" cy="602793"/>
          </a:xfrm>
          <a:custGeom>
            <a:rect b="b" l="l" r="r" t="t"/>
            <a:pathLst>
              <a:path extrusionOk="0" h="20332" w="20301">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3123539" y="3505699"/>
            <a:ext cx="452845" cy="444120"/>
          </a:xfrm>
          <a:custGeom>
            <a:rect b="b" l="l" r="r" t="t"/>
            <a:pathLst>
              <a:path extrusionOk="0" h="14980" w="1498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5132030" y="3137620"/>
            <a:ext cx="416479" cy="275129"/>
          </a:xfrm>
          <a:custGeom>
            <a:rect b="b" l="l" r="r" t="t"/>
            <a:pathLst>
              <a:path extrusionOk="0" h="9280" w="13777">
                <a:moveTo>
                  <a:pt x="1077" y="1"/>
                </a:moveTo>
                <a:lnTo>
                  <a:pt x="0" y="1869"/>
                </a:lnTo>
                <a:lnTo>
                  <a:pt x="12700" y="9280"/>
                </a:lnTo>
                <a:lnTo>
                  <a:pt x="13776" y="7411"/>
                </a:lnTo>
                <a:lnTo>
                  <a:pt x="1077"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5131062" y="2400574"/>
            <a:ext cx="906658" cy="347439"/>
          </a:xfrm>
          <a:custGeom>
            <a:rect b="b" l="l" r="r" t="t"/>
            <a:pathLst>
              <a:path extrusionOk="0" h="11719" w="29992">
                <a:moveTo>
                  <a:pt x="29294" y="1"/>
                </a:moveTo>
                <a:lnTo>
                  <a:pt x="1" y="9692"/>
                </a:lnTo>
                <a:lnTo>
                  <a:pt x="666" y="11718"/>
                </a:lnTo>
                <a:lnTo>
                  <a:pt x="29991" y="2028"/>
                </a:lnTo>
                <a:lnTo>
                  <a:pt x="29294"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3182879" y="2515133"/>
            <a:ext cx="723797" cy="269496"/>
          </a:xfrm>
          <a:custGeom>
            <a:rect b="b" l="l" r="r" t="t"/>
            <a:pathLst>
              <a:path extrusionOk="0" h="9090" w="23943">
                <a:moveTo>
                  <a:pt x="603" y="0"/>
                </a:moveTo>
                <a:lnTo>
                  <a:pt x="1" y="2091"/>
                </a:lnTo>
                <a:lnTo>
                  <a:pt x="23309" y="9089"/>
                </a:lnTo>
                <a:lnTo>
                  <a:pt x="23943" y="6999"/>
                </a:lnTo>
                <a:lnTo>
                  <a:pt x="60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3507420" y="3104770"/>
            <a:ext cx="222160" cy="217850"/>
          </a:xfrm>
          <a:custGeom>
            <a:rect b="b" l="l" r="r" t="t"/>
            <a:pathLst>
              <a:path extrusionOk="0" h="7348" w="7349">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3678789" y="3098188"/>
            <a:ext cx="225002" cy="108006"/>
          </a:xfrm>
          <a:custGeom>
            <a:rect b="b" l="l" r="r" t="t"/>
            <a:pathLst>
              <a:path extrusionOk="0" h="3643" w="7443">
                <a:moveTo>
                  <a:pt x="6999" y="1"/>
                </a:moveTo>
                <a:lnTo>
                  <a:pt x="1" y="1521"/>
                </a:lnTo>
                <a:lnTo>
                  <a:pt x="476" y="3643"/>
                </a:lnTo>
                <a:lnTo>
                  <a:pt x="7443" y="2123"/>
                </a:lnTo>
                <a:lnTo>
                  <a:pt x="6999"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3503611" y="3331043"/>
            <a:ext cx="540936" cy="332408"/>
          </a:xfrm>
          <a:custGeom>
            <a:rect b="b" l="l" r="r" t="t"/>
            <a:pathLst>
              <a:path extrusionOk="0" h="11212" w="17894">
                <a:moveTo>
                  <a:pt x="16848" y="1"/>
                </a:moveTo>
                <a:lnTo>
                  <a:pt x="0" y="9311"/>
                </a:lnTo>
                <a:lnTo>
                  <a:pt x="1045" y="11212"/>
                </a:lnTo>
                <a:lnTo>
                  <a:pt x="17893" y="1901"/>
                </a:lnTo>
                <a:lnTo>
                  <a:pt x="16848"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4832367" y="3670007"/>
            <a:ext cx="223097" cy="217850"/>
          </a:xfrm>
          <a:custGeom>
            <a:rect b="b" l="l" r="r" t="t"/>
            <a:pathLst>
              <a:path extrusionOk="0" h="7348" w="738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4797906" y="3502882"/>
            <a:ext cx="146525" cy="212217"/>
          </a:xfrm>
          <a:custGeom>
            <a:rect b="b" l="l" r="r" t="t"/>
            <a:pathLst>
              <a:path extrusionOk="0" h="7158" w="4847">
                <a:moveTo>
                  <a:pt x="1964" y="0"/>
                </a:moveTo>
                <a:lnTo>
                  <a:pt x="1" y="919"/>
                </a:lnTo>
                <a:lnTo>
                  <a:pt x="2883" y="7157"/>
                </a:lnTo>
                <a:lnTo>
                  <a:pt x="4846" y="6239"/>
                </a:lnTo>
                <a:lnTo>
                  <a:pt x="1964"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3981293" y="1985355"/>
            <a:ext cx="231713" cy="218413"/>
          </a:xfrm>
          <a:custGeom>
            <a:rect b="b" l="l" r="r" t="t"/>
            <a:pathLst>
              <a:path extrusionOk="0" h="7367" w="7665">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4102875" y="2153636"/>
            <a:ext cx="158980" cy="210349"/>
          </a:xfrm>
          <a:custGeom>
            <a:rect b="b" l="l" r="r" t="t"/>
            <a:pathLst>
              <a:path extrusionOk="0" h="7095" w="5259">
                <a:moveTo>
                  <a:pt x="1901" y="1"/>
                </a:moveTo>
                <a:lnTo>
                  <a:pt x="1" y="1078"/>
                </a:lnTo>
                <a:lnTo>
                  <a:pt x="3358" y="7095"/>
                </a:lnTo>
                <a:lnTo>
                  <a:pt x="5258" y="6018"/>
                </a:lnTo>
                <a:lnTo>
                  <a:pt x="190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4960660" y="1789649"/>
            <a:ext cx="253720" cy="218472"/>
          </a:xfrm>
          <a:custGeom>
            <a:rect b="b" l="l" r="r" t="t"/>
            <a:pathLst>
              <a:path extrusionOk="0" h="7369" w="8393">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4786419" y="1948977"/>
            <a:ext cx="279597" cy="410321"/>
          </a:xfrm>
          <a:custGeom>
            <a:rect b="b" l="l" r="r" t="t"/>
            <a:pathLst>
              <a:path extrusionOk="0" h="13840" w="9249">
                <a:moveTo>
                  <a:pt x="7411" y="0"/>
                </a:moveTo>
                <a:lnTo>
                  <a:pt x="1" y="12731"/>
                </a:lnTo>
                <a:lnTo>
                  <a:pt x="1869" y="13839"/>
                </a:lnTo>
                <a:lnTo>
                  <a:pt x="9248" y="1140"/>
                </a:lnTo>
                <a:lnTo>
                  <a:pt x="741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3832928" y="2254113"/>
            <a:ext cx="1393936" cy="1367076"/>
          </a:xfrm>
          <a:custGeom>
            <a:rect b="b" l="l" r="r" t="t"/>
            <a:pathLst>
              <a:path extrusionOk="0" h="46111" w="46111">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3236505" y="3616493"/>
            <a:ext cx="226937" cy="222534"/>
          </a:xfrm>
          <a:custGeom>
            <a:rect b="b" l="l" r="r" t="t"/>
            <a:pathLst>
              <a:path extrusionOk="0" h="7506" w="7507">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6099879" y="2199650"/>
            <a:ext cx="319803" cy="280762"/>
          </a:xfrm>
          <a:custGeom>
            <a:rect b="b" l="l" r="r" t="t"/>
            <a:pathLst>
              <a:path extrusionOk="0" h="9470" w="10579">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4249366" y="2698416"/>
            <a:ext cx="599340" cy="598998"/>
          </a:xfrm>
          <a:custGeom>
            <a:rect b="b" l="l" r="r" t="t"/>
            <a:pathLst>
              <a:path extrusionOk="0" h="20204" w="19826">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4551870" y="3218381"/>
            <a:ext cx="339906" cy="242368"/>
          </a:xfrm>
          <a:custGeom>
            <a:rect b="b" l="l" r="r" t="t"/>
            <a:pathLst>
              <a:path extrusionOk="0" h="8175" w="11244">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4235007" y="2480830"/>
            <a:ext cx="98640" cy="138543"/>
          </a:xfrm>
          <a:custGeom>
            <a:rect b="b" l="l" r="r" t="t"/>
            <a:pathLst>
              <a:path extrusionOk="0" h="4673" w="3263">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4114362" y="2593344"/>
            <a:ext cx="148429" cy="92708"/>
          </a:xfrm>
          <a:custGeom>
            <a:rect b="b" l="l" r="r" t="t"/>
            <a:pathLst>
              <a:path extrusionOk="0" h="3127" w="491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4431255" y="2730406"/>
            <a:ext cx="148429" cy="93656"/>
          </a:xfrm>
          <a:custGeom>
            <a:rect b="b" l="l" r="r" t="t"/>
            <a:pathLst>
              <a:path extrusionOk="0" h="3159" w="491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4111491" y="2724951"/>
            <a:ext cx="148429" cy="89713"/>
          </a:xfrm>
          <a:custGeom>
            <a:rect b="b" l="l" r="r" t="t"/>
            <a:pathLst>
              <a:path extrusionOk="0" h="3026" w="491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4434127" y="2602446"/>
            <a:ext cx="148429" cy="89239"/>
          </a:xfrm>
          <a:custGeom>
            <a:rect b="b" l="l" r="r" t="t"/>
            <a:pathLst>
              <a:path extrusionOk="0" h="3010" w="491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4225425" y="2795217"/>
            <a:ext cx="103417" cy="136823"/>
          </a:xfrm>
          <a:custGeom>
            <a:rect b="b" l="l" r="r" t="t"/>
            <a:pathLst>
              <a:path extrusionOk="0" h="4615" w="3421">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a:off x="4365205" y="2484418"/>
            <a:ext cx="103417" cy="136853"/>
          </a:xfrm>
          <a:custGeom>
            <a:rect b="b" l="l" r="r" t="t"/>
            <a:pathLst>
              <a:path extrusionOk="0" h="4616" w="3421">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5681537" y="3359208"/>
            <a:ext cx="212547" cy="366206"/>
          </a:xfrm>
          <a:custGeom>
            <a:rect b="b" l="l" r="r" t="t"/>
            <a:pathLst>
              <a:path extrusionOk="0" h="12352" w="7031">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2735818" y="2338609"/>
            <a:ext cx="380112" cy="258230"/>
          </a:xfrm>
          <a:custGeom>
            <a:rect b="b" l="l" r="r" t="t"/>
            <a:pathLst>
              <a:path extrusionOk="0" h="8710" w="12574">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txBox="1"/>
          <p:nvPr/>
        </p:nvSpPr>
        <p:spPr>
          <a:xfrm>
            <a:off x="373000" y="1490550"/>
            <a:ext cx="1817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FFA66F"/>
                </a:solidFill>
                <a:latin typeface="Fira Sans"/>
                <a:ea typeface="Fira Sans"/>
                <a:cs typeface="Fira Sans"/>
                <a:sym typeface="Fira Sans"/>
              </a:rPr>
              <a:t>Application</a:t>
            </a:r>
            <a:endParaRPr b="1" sz="1700">
              <a:solidFill>
                <a:srgbClr val="FFA66F"/>
              </a:solidFill>
              <a:latin typeface="Fira Sans"/>
              <a:ea typeface="Fira Sans"/>
              <a:cs typeface="Fira Sans"/>
              <a:sym typeface="Fira Sans"/>
            </a:endParaRPr>
          </a:p>
        </p:txBody>
      </p:sp>
      <p:sp>
        <p:nvSpPr>
          <p:cNvPr id="598" name="Google Shape;598;p34"/>
          <p:cNvSpPr txBox="1"/>
          <p:nvPr/>
        </p:nvSpPr>
        <p:spPr>
          <a:xfrm>
            <a:off x="373000" y="1706800"/>
            <a:ext cx="2246100" cy="8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a:ea typeface="Fira Sans"/>
                <a:cs typeface="Fira Sans"/>
                <a:sym typeface="Fira Sans"/>
              </a:rPr>
              <a:t>Integration of our caption and audio </a:t>
            </a:r>
            <a:r>
              <a:rPr lang="en">
                <a:latin typeface="Fira Sans"/>
                <a:ea typeface="Fira Sans"/>
                <a:cs typeface="Fira Sans"/>
                <a:sym typeface="Fira Sans"/>
              </a:rPr>
              <a:t>models into an application</a:t>
            </a:r>
            <a:endParaRPr>
              <a:latin typeface="Fira Sans"/>
              <a:ea typeface="Fira Sans"/>
              <a:cs typeface="Fira Sans"/>
              <a:sym typeface="Fira Sans"/>
            </a:endParaRPr>
          </a:p>
        </p:txBody>
      </p:sp>
      <p:sp>
        <p:nvSpPr>
          <p:cNvPr id="599" name="Google Shape;599;p34"/>
          <p:cNvSpPr txBox="1"/>
          <p:nvPr/>
        </p:nvSpPr>
        <p:spPr>
          <a:xfrm>
            <a:off x="373000" y="3434270"/>
            <a:ext cx="1817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222831"/>
                </a:solidFill>
                <a:latin typeface="Fira Sans"/>
                <a:ea typeface="Fira Sans"/>
                <a:cs typeface="Fira Sans"/>
                <a:sym typeface="Fira Sans"/>
              </a:rPr>
              <a:t>Dataset</a:t>
            </a:r>
            <a:endParaRPr b="1" sz="1700">
              <a:solidFill>
                <a:srgbClr val="222831"/>
              </a:solidFill>
              <a:latin typeface="Fira Sans"/>
              <a:ea typeface="Fira Sans"/>
              <a:cs typeface="Fira Sans"/>
              <a:sym typeface="Fira Sans"/>
            </a:endParaRPr>
          </a:p>
        </p:txBody>
      </p:sp>
      <p:sp>
        <p:nvSpPr>
          <p:cNvPr id="600" name="Google Shape;600;p34"/>
          <p:cNvSpPr txBox="1"/>
          <p:nvPr/>
        </p:nvSpPr>
        <p:spPr>
          <a:xfrm>
            <a:off x="373000" y="3650625"/>
            <a:ext cx="22461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a:ea typeface="Fira Sans"/>
                <a:cs typeface="Fira Sans"/>
                <a:sym typeface="Fira Sans"/>
              </a:rPr>
              <a:t>To train the models on larger and diverse datasets like Flickr 30k and MS COCO</a:t>
            </a:r>
            <a:endParaRPr>
              <a:latin typeface="Fira Sans"/>
              <a:ea typeface="Fira Sans"/>
              <a:cs typeface="Fira Sans"/>
              <a:sym typeface="Fira Sans"/>
            </a:endParaRPr>
          </a:p>
        </p:txBody>
      </p:sp>
      <p:sp>
        <p:nvSpPr>
          <p:cNvPr id="601" name="Google Shape;601;p34"/>
          <p:cNvSpPr txBox="1"/>
          <p:nvPr/>
        </p:nvSpPr>
        <p:spPr>
          <a:xfrm>
            <a:off x="6826600" y="1409325"/>
            <a:ext cx="18171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700">
                <a:solidFill>
                  <a:schemeClr val="accent1"/>
                </a:solidFill>
                <a:latin typeface="Fira Sans"/>
                <a:ea typeface="Fira Sans"/>
                <a:cs typeface="Fira Sans"/>
                <a:sym typeface="Fira Sans"/>
              </a:rPr>
              <a:t>Architecture</a:t>
            </a:r>
            <a:endParaRPr b="1" sz="1700">
              <a:solidFill>
                <a:schemeClr val="accent1"/>
              </a:solidFill>
              <a:latin typeface="Fira Sans"/>
              <a:ea typeface="Fira Sans"/>
              <a:cs typeface="Fira Sans"/>
              <a:sym typeface="Fira Sans"/>
            </a:endParaRPr>
          </a:p>
        </p:txBody>
      </p:sp>
      <p:sp>
        <p:nvSpPr>
          <p:cNvPr id="602" name="Google Shape;602;p34"/>
          <p:cNvSpPr txBox="1"/>
          <p:nvPr/>
        </p:nvSpPr>
        <p:spPr>
          <a:xfrm>
            <a:off x="6481825" y="1625575"/>
            <a:ext cx="2161800" cy="99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Fira Sans"/>
                <a:ea typeface="Fira Sans"/>
                <a:cs typeface="Fira Sans"/>
                <a:sym typeface="Fira Sans"/>
              </a:rPr>
              <a:t>To improvise the architecture by </a:t>
            </a:r>
            <a:r>
              <a:rPr lang="en">
                <a:latin typeface="Fira Sans"/>
                <a:ea typeface="Fira Sans"/>
                <a:cs typeface="Fira Sans"/>
                <a:sym typeface="Fira Sans"/>
              </a:rPr>
              <a:t>implementing</a:t>
            </a:r>
            <a:r>
              <a:rPr lang="en">
                <a:latin typeface="Fira Sans"/>
                <a:ea typeface="Fira Sans"/>
                <a:cs typeface="Fira Sans"/>
                <a:sym typeface="Fira Sans"/>
              </a:rPr>
              <a:t> transformer as encoder or gpt2 for decoder</a:t>
            </a:r>
            <a:endParaRPr>
              <a:latin typeface="Fira Sans"/>
              <a:ea typeface="Fira Sans"/>
              <a:cs typeface="Fira Sans"/>
              <a:sym typeface="Fira Sans"/>
            </a:endParaRPr>
          </a:p>
        </p:txBody>
      </p:sp>
      <p:sp>
        <p:nvSpPr>
          <p:cNvPr id="603" name="Google Shape;603;p34"/>
          <p:cNvSpPr txBox="1"/>
          <p:nvPr/>
        </p:nvSpPr>
        <p:spPr>
          <a:xfrm>
            <a:off x="6835175" y="3504957"/>
            <a:ext cx="18171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700">
                <a:solidFill>
                  <a:srgbClr val="30475E"/>
                </a:solidFill>
                <a:latin typeface="Fira Sans"/>
                <a:ea typeface="Fira Sans"/>
                <a:cs typeface="Fira Sans"/>
                <a:sym typeface="Fira Sans"/>
              </a:rPr>
              <a:t>Video Captioning</a:t>
            </a:r>
            <a:endParaRPr b="1" sz="1700">
              <a:solidFill>
                <a:srgbClr val="30475E"/>
              </a:solidFill>
              <a:latin typeface="Fira Sans"/>
              <a:ea typeface="Fira Sans"/>
              <a:cs typeface="Fira Sans"/>
              <a:sym typeface="Fira Sans"/>
            </a:endParaRPr>
          </a:p>
        </p:txBody>
      </p:sp>
      <p:sp>
        <p:nvSpPr>
          <p:cNvPr id="604" name="Google Shape;604;p34"/>
          <p:cNvSpPr txBox="1"/>
          <p:nvPr/>
        </p:nvSpPr>
        <p:spPr>
          <a:xfrm>
            <a:off x="6490475" y="3804050"/>
            <a:ext cx="2161800" cy="87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Fira Sans"/>
                <a:ea typeface="Fira Sans"/>
                <a:cs typeface="Fira Sans"/>
                <a:sym typeface="Fira Sans"/>
              </a:rPr>
              <a:t>Extending this </a:t>
            </a:r>
            <a:r>
              <a:rPr lang="en">
                <a:latin typeface="Fira Sans"/>
                <a:ea typeface="Fira Sans"/>
                <a:cs typeface="Fira Sans"/>
                <a:sym typeface="Fira Sans"/>
              </a:rPr>
              <a:t>implementation</a:t>
            </a:r>
            <a:r>
              <a:rPr lang="en">
                <a:latin typeface="Fira Sans"/>
                <a:ea typeface="Fira Sans"/>
                <a:cs typeface="Fira Sans"/>
                <a:sym typeface="Fira Sans"/>
              </a:rPr>
              <a:t> to captioning each frame in video</a:t>
            </a:r>
            <a:endParaRPr>
              <a:latin typeface="Fira Sans"/>
              <a:ea typeface="Fira Sans"/>
              <a:cs typeface="Fira Sans"/>
              <a:sym typeface="Fir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grpSp>
        <p:nvGrpSpPr>
          <p:cNvPr id="609" name="Google Shape;609;p35"/>
          <p:cNvGrpSpPr/>
          <p:nvPr/>
        </p:nvGrpSpPr>
        <p:grpSpPr>
          <a:xfrm>
            <a:off x="2685444" y="539949"/>
            <a:ext cx="3056198" cy="4063618"/>
            <a:chOff x="3049525" y="1569750"/>
            <a:chExt cx="1724425" cy="2292850"/>
          </a:xfrm>
        </p:grpSpPr>
        <p:sp>
          <p:nvSpPr>
            <p:cNvPr id="610" name="Google Shape;610;p35"/>
            <p:cNvSpPr/>
            <p:nvPr/>
          </p:nvSpPr>
          <p:spPr>
            <a:xfrm>
              <a:off x="3628275" y="1569750"/>
              <a:ext cx="809975" cy="441800"/>
            </a:xfrm>
            <a:custGeom>
              <a:rect b="b" l="l" r="r" t="t"/>
              <a:pathLst>
                <a:path extrusionOk="0" h="17672" w="32399">
                  <a:moveTo>
                    <a:pt x="1" y="0"/>
                  </a:moveTo>
                  <a:lnTo>
                    <a:pt x="1" y="5985"/>
                  </a:lnTo>
                  <a:cubicBezTo>
                    <a:pt x="10990" y="5985"/>
                    <a:pt x="20966" y="10451"/>
                    <a:pt x="28186" y="17671"/>
                  </a:cubicBezTo>
                  <a:lnTo>
                    <a:pt x="32398" y="13459"/>
                  </a:lnTo>
                  <a:cubicBezTo>
                    <a:pt x="24101" y="5162"/>
                    <a:pt x="12637" y="0"/>
                    <a:pt x="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3049525" y="2137400"/>
              <a:ext cx="1157550" cy="1157525"/>
            </a:xfrm>
            <a:custGeom>
              <a:rect b="b" l="l" r="r" t="t"/>
              <a:pathLst>
                <a:path extrusionOk="0" h="46301" w="46302">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E8A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3078025" y="2215575"/>
              <a:ext cx="1099750" cy="1001175"/>
            </a:xfrm>
            <a:custGeom>
              <a:rect b="b" l="l" r="r" t="t"/>
              <a:pathLst>
                <a:path extrusionOk="0" h="40047" w="4399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3298125" y="2488125"/>
              <a:ext cx="659550" cy="393525"/>
            </a:xfrm>
            <a:custGeom>
              <a:rect b="b" l="l" r="r" t="t"/>
              <a:pathLst>
                <a:path extrusionOk="0" h="15741" w="26382">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3313975" y="2815125"/>
              <a:ext cx="631825" cy="54650"/>
            </a:xfrm>
            <a:custGeom>
              <a:rect b="b" l="l" r="r" t="t"/>
              <a:pathLst>
                <a:path extrusionOk="0" h="2186" w="25273">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3583950" y="2820650"/>
              <a:ext cx="111650" cy="111675"/>
            </a:xfrm>
            <a:custGeom>
              <a:rect b="b" l="l" r="r" t="t"/>
              <a:pathLst>
                <a:path extrusionOk="0" h="4467" w="4466">
                  <a:moveTo>
                    <a:pt x="0" y="1"/>
                  </a:moveTo>
                  <a:lnTo>
                    <a:pt x="0" y="4466"/>
                  </a:lnTo>
                  <a:lnTo>
                    <a:pt x="4466" y="4466"/>
                  </a:lnTo>
                  <a:lnTo>
                    <a:pt x="4466"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3487350" y="2915675"/>
              <a:ext cx="311175" cy="28525"/>
            </a:xfrm>
            <a:custGeom>
              <a:rect b="b" l="l" r="r" t="t"/>
              <a:pathLst>
                <a:path extrusionOk="0" h="1141" w="12447">
                  <a:moveTo>
                    <a:pt x="1" y="0"/>
                  </a:moveTo>
                  <a:lnTo>
                    <a:pt x="1" y="1140"/>
                  </a:lnTo>
                  <a:lnTo>
                    <a:pt x="12447" y="1140"/>
                  </a:lnTo>
                  <a:lnTo>
                    <a:pt x="12447"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3440650" y="2667075"/>
              <a:ext cx="95025" cy="95825"/>
            </a:xfrm>
            <a:custGeom>
              <a:rect b="b" l="l" r="r" t="t"/>
              <a:pathLst>
                <a:path extrusionOk="0" h="3833" w="3801">
                  <a:moveTo>
                    <a:pt x="0" y="0"/>
                  </a:moveTo>
                  <a:lnTo>
                    <a:pt x="0" y="3832"/>
                  </a:lnTo>
                  <a:lnTo>
                    <a:pt x="3801" y="3832"/>
                  </a:lnTo>
                  <a:lnTo>
                    <a:pt x="380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3575250" y="2621150"/>
              <a:ext cx="95025" cy="140950"/>
            </a:xfrm>
            <a:custGeom>
              <a:rect b="b" l="l" r="r" t="t"/>
              <a:pathLst>
                <a:path extrusionOk="0" h="5638" w="3801">
                  <a:moveTo>
                    <a:pt x="0" y="0"/>
                  </a:moveTo>
                  <a:lnTo>
                    <a:pt x="0" y="5637"/>
                  </a:lnTo>
                  <a:lnTo>
                    <a:pt x="3800" y="5637"/>
                  </a:lnTo>
                  <a:lnTo>
                    <a:pt x="3800"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3709050" y="2572850"/>
              <a:ext cx="95025" cy="189250"/>
            </a:xfrm>
            <a:custGeom>
              <a:rect b="b" l="l" r="r" t="t"/>
              <a:pathLst>
                <a:path extrusionOk="0" h="7570" w="3801">
                  <a:moveTo>
                    <a:pt x="0" y="1"/>
                  </a:moveTo>
                  <a:lnTo>
                    <a:pt x="0" y="7569"/>
                  </a:lnTo>
                  <a:lnTo>
                    <a:pt x="3800" y="7569"/>
                  </a:lnTo>
                  <a:lnTo>
                    <a:pt x="3800"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3633025" y="3284600"/>
              <a:ext cx="25" cy="467150"/>
            </a:xfrm>
            <a:custGeom>
              <a:rect b="b" l="l" r="r" t="t"/>
              <a:pathLst>
                <a:path extrusionOk="0" fill="none" h="18686" w="1">
                  <a:moveTo>
                    <a:pt x="1" y="18686"/>
                  </a:moveTo>
                  <a:lnTo>
                    <a:pt x="1" y="1"/>
                  </a:lnTo>
                </a:path>
              </a:pathLst>
            </a:custGeom>
            <a:noFill/>
            <a:ln cap="flat" cmpd="sng" w="10300">
              <a:solidFill>
                <a:srgbClr val="E8A06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4182500" y="2716950"/>
              <a:ext cx="467150" cy="25"/>
            </a:xfrm>
            <a:custGeom>
              <a:rect b="b" l="l" r="r" t="t"/>
              <a:pathLst>
                <a:path extrusionOk="0" fill="none" h="1" w="18686">
                  <a:moveTo>
                    <a:pt x="18685" y="0"/>
                  </a:moveTo>
                  <a:lnTo>
                    <a:pt x="0" y="0"/>
                  </a:lnTo>
                </a:path>
              </a:pathLst>
            </a:custGeom>
            <a:noFill/>
            <a:ln cap="flat" cmpd="sng" w="10300">
              <a:solidFill>
                <a:schemeClr val="accen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3633025" y="1694050"/>
              <a:ext cx="25" cy="467125"/>
            </a:xfrm>
            <a:custGeom>
              <a:rect b="b" l="l" r="r" t="t"/>
              <a:pathLst>
                <a:path extrusionOk="0" fill="none" h="18685" w="1">
                  <a:moveTo>
                    <a:pt x="1" y="18685"/>
                  </a:moveTo>
                  <a:lnTo>
                    <a:pt x="1" y="0"/>
                  </a:lnTo>
                </a:path>
              </a:pathLst>
            </a:custGeom>
            <a:noFill/>
            <a:ln cap="flat" cmpd="sng" w="10300">
              <a:solidFill>
                <a:schemeClr val="accen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4025725" y="2005975"/>
              <a:ext cx="311975" cy="311975"/>
            </a:xfrm>
            <a:custGeom>
              <a:rect b="b" l="l" r="r" t="t"/>
              <a:pathLst>
                <a:path extrusionOk="0" fill="none" h="12479" w="12479">
                  <a:moveTo>
                    <a:pt x="1" y="12478"/>
                  </a:moveTo>
                  <a:lnTo>
                    <a:pt x="12478" y="1"/>
                  </a:lnTo>
                </a:path>
              </a:pathLst>
            </a:custGeom>
            <a:noFill/>
            <a:ln cap="flat" cmpd="sng" w="10300">
              <a:solidFill>
                <a:schemeClr val="accen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4021775" y="3109650"/>
              <a:ext cx="311975" cy="311950"/>
            </a:xfrm>
            <a:custGeom>
              <a:rect b="b" l="l" r="r" t="t"/>
              <a:pathLst>
                <a:path extrusionOk="0" fill="none" h="12478" w="12479">
                  <a:moveTo>
                    <a:pt x="12478" y="12478"/>
                  </a:moveTo>
                  <a:lnTo>
                    <a:pt x="0" y="0"/>
                  </a:lnTo>
                </a:path>
              </a:pathLst>
            </a:custGeom>
            <a:noFill/>
            <a:ln cap="flat" cmpd="sng" w="10300">
              <a:solidFill>
                <a:schemeClr val="accent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4332925" y="2716150"/>
              <a:ext cx="441025" cy="809950"/>
            </a:xfrm>
            <a:custGeom>
              <a:rect b="b" l="l" r="r" t="t"/>
              <a:pathLst>
                <a:path extrusionOk="0" h="32398" w="17641">
                  <a:moveTo>
                    <a:pt x="11686" y="1"/>
                  </a:moveTo>
                  <a:cubicBezTo>
                    <a:pt x="11686" y="10990"/>
                    <a:pt x="7221" y="20965"/>
                    <a:pt x="0" y="28186"/>
                  </a:cubicBezTo>
                  <a:lnTo>
                    <a:pt x="4212" y="32398"/>
                  </a:lnTo>
                  <a:cubicBezTo>
                    <a:pt x="12510" y="24101"/>
                    <a:pt x="17640" y="12636"/>
                    <a:pt x="17640"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4332125" y="1906225"/>
              <a:ext cx="441825" cy="809950"/>
            </a:xfrm>
            <a:custGeom>
              <a:rect b="b" l="l" r="r" t="t"/>
              <a:pathLst>
                <a:path extrusionOk="0" h="32398" w="17673">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3628275" y="3420775"/>
              <a:ext cx="809975" cy="441825"/>
            </a:xfrm>
            <a:custGeom>
              <a:rect b="b" l="l" r="r" t="t"/>
              <a:pathLst>
                <a:path extrusionOk="0" h="17673" w="32399">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35"/>
          <p:cNvSpPr txBox="1"/>
          <p:nvPr/>
        </p:nvSpPr>
        <p:spPr>
          <a:xfrm>
            <a:off x="457200" y="1334275"/>
            <a:ext cx="2228100" cy="24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latin typeface="Fira Sans Medium"/>
                <a:ea typeface="Fira Sans Medium"/>
                <a:cs typeface="Fira Sans Medium"/>
                <a:sym typeface="Fira Sans Medium"/>
              </a:rPr>
              <a:t>Team Contribution</a:t>
            </a:r>
            <a:endParaRPr sz="2700">
              <a:latin typeface="Fira Sans Medium"/>
              <a:ea typeface="Fira Sans Medium"/>
              <a:cs typeface="Fira Sans Medium"/>
              <a:sym typeface="Fira Sans Medium"/>
            </a:endParaRPr>
          </a:p>
        </p:txBody>
      </p:sp>
      <p:sp>
        <p:nvSpPr>
          <p:cNvPr id="629" name="Google Shape;629;p35"/>
          <p:cNvSpPr txBox="1"/>
          <p:nvPr/>
        </p:nvSpPr>
        <p:spPr>
          <a:xfrm>
            <a:off x="6008575" y="744725"/>
            <a:ext cx="2412600" cy="35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Fira Sans Extra Condensed Medium"/>
                <a:ea typeface="Fira Sans Extra Condensed Medium"/>
                <a:cs typeface="Fira Sans Extra Condensed Medium"/>
                <a:sym typeface="Fira Sans Extra Condensed Medium"/>
              </a:rPr>
              <a:t>Bhakti Jayesh Raichura</a:t>
            </a:r>
            <a:endParaRPr sz="18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30" name="Google Shape;630;p35"/>
          <p:cNvSpPr txBox="1"/>
          <p:nvPr/>
        </p:nvSpPr>
        <p:spPr>
          <a:xfrm>
            <a:off x="6008575" y="1088125"/>
            <a:ext cx="26781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Data collection, </a:t>
            </a:r>
            <a:r>
              <a:rPr lang="en" sz="1200">
                <a:solidFill>
                  <a:schemeClr val="dk1"/>
                </a:solidFill>
                <a:latin typeface="Fira Sans"/>
                <a:ea typeface="Fira Sans"/>
                <a:cs typeface="Fira Sans"/>
                <a:sym typeface="Fira Sans"/>
              </a:rPr>
              <a:t>Literature Review, </a:t>
            </a:r>
            <a:r>
              <a:rPr lang="en" sz="1200">
                <a:latin typeface="Fira Sans"/>
                <a:ea typeface="Fira Sans"/>
                <a:cs typeface="Fira Sans"/>
                <a:sym typeface="Fira Sans"/>
              </a:rPr>
              <a:t>Pre-processing, Baseline Modeling, Documentation</a:t>
            </a:r>
            <a:endParaRPr sz="1200">
              <a:latin typeface="Fira Sans"/>
              <a:ea typeface="Fira Sans"/>
              <a:cs typeface="Fira Sans"/>
              <a:sym typeface="Fira Sans"/>
            </a:endParaRPr>
          </a:p>
        </p:txBody>
      </p:sp>
      <p:sp>
        <p:nvSpPr>
          <p:cNvPr id="631" name="Google Shape;631;p35"/>
          <p:cNvSpPr txBox="1"/>
          <p:nvPr/>
        </p:nvSpPr>
        <p:spPr>
          <a:xfrm>
            <a:off x="6008582" y="1764100"/>
            <a:ext cx="2412600" cy="35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Fira Sans Extra Condensed Medium"/>
                <a:ea typeface="Fira Sans Extra Condensed Medium"/>
                <a:cs typeface="Fira Sans Extra Condensed Medium"/>
                <a:sym typeface="Fira Sans Extra Condensed Medium"/>
              </a:rPr>
              <a:t>Khushee Subash Thakker</a:t>
            </a:r>
            <a:endParaRPr sz="18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32" name="Google Shape;632;p35"/>
          <p:cNvSpPr txBox="1"/>
          <p:nvPr/>
        </p:nvSpPr>
        <p:spPr>
          <a:xfrm>
            <a:off x="6008582" y="2761600"/>
            <a:ext cx="2412600" cy="35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Fira Sans Extra Condensed Medium"/>
                <a:ea typeface="Fira Sans Extra Condensed Medium"/>
                <a:cs typeface="Fira Sans Extra Condensed Medium"/>
                <a:sym typeface="Fira Sans Extra Condensed Medium"/>
              </a:rPr>
              <a:t>Shreya Srirama</a:t>
            </a:r>
            <a:endParaRPr sz="18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33" name="Google Shape;633;p35"/>
          <p:cNvSpPr txBox="1"/>
          <p:nvPr/>
        </p:nvSpPr>
        <p:spPr>
          <a:xfrm>
            <a:off x="6008575" y="3116800"/>
            <a:ext cx="24126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Literature Review, Attention Modeling, Audio Generation, Documentation</a:t>
            </a:r>
            <a:endParaRPr sz="12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200">
              <a:solidFill>
                <a:schemeClr val="dk1"/>
              </a:solidFill>
              <a:latin typeface="Fira Sans"/>
              <a:ea typeface="Fira Sans"/>
              <a:cs typeface="Fira Sans"/>
              <a:sym typeface="Fira Sans"/>
            </a:endParaRPr>
          </a:p>
        </p:txBody>
      </p:sp>
      <p:sp>
        <p:nvSpPr>
          <p:cNvPr id="634" name="Google Shape;634;p35"/>
          <p:cNvSpPr txBox="1"/>
          <p:nvPr/>
        </p:nvSpPr>
        <p:spPr>
          <a:xfrm>
            <a:off x="6008575" y="3759100"/>
            <a:ext cx="2412600" cy="35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Fira Sans Extra Condensed Medium"/>
                <a:ea typeface="Fira Sans Extra Condensed Medium"/>
                <a:cs typeface="Fira Sans Extra Condensed Medium"/>
                <a:sym typeface="Fira Sans Extra Condensed Medium"/>
              </a:rPr>
              <a:t>Varsha Srinivasan</a:t>
            </a:r>
            <a:endParaRPr sz="1800">
              <a:solidFill>
                <a:schemeClr val="accent4"/>
              </a:solidFill>
              <a:latin typeface="Fira Sans Extra Condensed Medium"/>
              <a:ea typeface="Fira Sans Extra Condensed Medium"/>
              <a:cs typeface="Fira Sans Extra Condensed Medium"/>
              <a:sym typeface="Fira Sans Extra Condensed Medium"/>
            </a:endParaRPr>
          </a:p>
        </p:txBody>
      </p:sp>
      <p:cxnSp>
        <p:nvCxnSpPr>
          <p:cNvPr id="635" name="Google Shape;635;p35"/>
          <p:cNvCxnSpPr/>
          <p:nvPr/>
        </p:nvCxnSpPr>
        <p:spPr>
          <a:xfrm>
            <a:off x="6079325" y="1088125"/>
            <a:ext cx="297600" cy="0"/>
          </a:xfrm>
          <a:prstGeom prst="straightConnector1">
            <a:avLst/>
          </a:prstGeom>
          <a:noFill/>
          <a:ln cap="flat" cmpd="sng" w="9525">
            <a:solidFill>
              <a:srgbClr val="434343"/>
            </a:solidFill>
            <a:prstDash val="solid"/>
            <a:round/>
            <a:headEnd len="med" w="med" type="none"/>
            <a:tailEnd len="med" w="med" type="none"/>
          </a:ln>
        </p:spPr>
      </p:cxnSp>
      <p:cxnSp>
        <p:nvCxnSpPr>
          <p:cNvPr id="636" name="Google Shape;636;p35"/>
          <p:cNvCxnSpPr/>
          <p:nvPr/>
        </p:nvCxnSpPr>
        <p:spPr>
          <a:xfrm>
            <a:off x="6079325" y="2119300"/>
            <a:ext cx="297600" cy="0"/>
          </a:xfrm>
          <a:prstGeom prst="straightConnector1">
            <a:avLst/>
          </a:prstGeom>
          <a:noFill/>
          <a:ln cap="flat" cmpd="sng" w="9525">
            <a:solidFill>
              <a:schemeClr val="dk2"/>
            </a:solidFill>
            <a:prstDash val="solid"/>
            <a:round/>
            <a:headEnd len="med" w="med" type="none"/>
            <a:tailEnd len="med" w="med" type="none"/>
          </a:ln>
        </p:spPr>
      </p:cxnSp>
      <p:cxnSp>
        <p:nvCxnSpPr>
          <p:cNvPr id="637" name="Google Shape;637;p35"/>
          <p:cNvCxnSpPr/>
          <p:nvPr/>
        </p:nvCxnSpPr>
        <p:spPr>
          <a:xfrm>
            <a:off x="6079325" y="3116800"/>
            <a:ext cx="297600" cy="0"/>
          </a:xfrm>
          <a:prstGeom prst="straightConnector1">
            <a:avLst/>
          </a:prstGeom>
          <a:noFill/>
          <a:ln cap="flat" cmpd="sng" w="9525">
            <a:solidFill>
              <a:schemeClr val="dk2"/>
            </a:solidFill>
            <a:prstDash val="solid"/>
            <a:round/>
            <a:headEnd len="med" w="med" type="none"/>
            <a:tailEnd len="med" w="med" type="none"/>
          </a:ln>
        </p:spPr>
      </p:cxnSp>
      <p:cxnSp>
        <p:nvCxnSpPr>
          <p:cNvPr id="638" name="Google Shape;638;p35"/>
          <p:cNvCxnSpPr/>
          <p:nvPr/>
        </p:nvCxnSpPr>
        <p:spPr>
          <a:xfrm>
            <a:off x="6079325" y="4114300"/>
            <a:ext cx="297600" cy="0"/>
          </a:xfrm>
          <a:prstGeom prst="straightConnector1">
            <a:avLst/>
          </a:prstGeom>
          <a:noFill/>
          <a:ln cap="flat" cmpd="sng" w="9525">
            <a:solidFill>
              <a:schemeClr val="dk2"/>
            </a:solidFill>
            <a:prstDash val="solid"/>
            <a:round/>
            <a:headEnd len="med" w="med" type="none"/>
            <a:tailEnd len="med" w="med" type="none"/>
          </a:ln>
        </p:spPr>
      </p:cxnSp>
      <p:pic>
        <p:nvPicPr>
          <p:cNvPr id="639" name="Google Shape;639;p35"/>
          <p:cNvPicPr preferRelativeResize="0"/>
          <p:nvPr/>
        </p:nvPicPr>
        <p:blipFill rotWithShape="1">
          <a:blip r:embed="rId3">
            <a:alphaModFix/>
          </a:blip>
          <a:srcRect b="6533" l="15943" r="12689" t="0"/>
          <a:stretch/>
        </p:blipFill>
        <p:spPr>
          <a:xfrm>
            <a:off x="3291525" y="2207825"/>
            <a:ext cx="816800" cy="517575"/>
          </a:xfrm>
          <a:prstGeom prst="rect">
            <a:avLst/>
          </a:prstGeom>
          <a:noFill/>
          <a:ln>
            <a:noFill/>
          </a:ln>
        </p:spPr>
      </p:pic>
      <p:sp>
        <p:nvSpPr>
          <p:cNvPr id="640" name="Google Shape;640;p35"/>
          <p:cNvSpPr txBox="1"/>
          <p:nvPr/>
        </p:nvSpPr>
        <p:spPr>
          <a:xfrm>
            <a:off x="4019450" y="1116025"/>
            <a:ext cx="388200" cy="307800"/>
          </a:xfrm>
          <a:prstGeom prst="rect">
            <a:avLst/>
          </a:prstGeom>
          <a:noFill/>
          <a:ln cap="flat" cmpd="sng" w="9525">
            <a:solidFill>
              <a:srgbClr val="9E9E9E"/>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Fira Sans"/>
                <a:ea typeface="Fira Sans"/>
                <a:cs typeface="Fira Sans"/>
                <a:sym typeface="Fira Sans"/>
              </a:rPr>
              <a:t>25%</a:t>
            </a:r>
            <a:endParaRPr sz="800">
              <a:latin typeface="Fira Sans"/>
              <a:ea typeface="Fira Sans"/>
              <a:cs typeface="Fira Sans"/>
              <a:sym typeface="Fira Sans"/>
            </a:endParaRPr>
          </a:p>
        </p:txBody>
      </p:sp>
      <p:sp>
        <p:nvSpPr>
          <p:cNvPr id="641" name="Google Shape;641;p35"/>
          <p:cNvSpPr txBox="1"/>
          <p:nvPr/>
        </p:nvSpPr>
        <p:spPr>
          <a:xfrm>
            <a:off x="4801400" y="1866875"/>
            <a:ext cx="388200" cy="307800"/>
          </a:xfrm>
          <a:prstGeom prst="rect">
            <a:avLst/>
          </a:prstGeom>
          <a:noFill/>
          <a:ln cap="flat" cmpd="sng" w="9525">
            <a:solidFill>
              <a:srgbClr val="30475E"/>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Fira Sans"/>
                <a:ea typeface="Fira Sans"/>
                <a:cs typeface="Fira Sans"/>
                <a:sym typeface="Fira Sans"/>
              </a:rPr>
              <a:t>25%</a:t>
            </a:r>
            <a:endParaRPr/>
          </a:p>
        </p:txBody>
      </p:sp>
      <p:sp>
        <p:nvSpPr>
          <p:cNvPr id="642" name="Google Shape;642;p35"/>
          <p:cNvSpPr txBox="1"/>
          <p:nvPr/>
        </p:nvSpPr>
        <p:spPr>
          <a:xfrm>
            <a:off x="4801400" y="2916700"/>
            <a:ext cx="388200" cy="307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Fira Sans"/>
                <a:ea typeface="Fira Sans"/>
                <a:cs typeface="Fira Sans"/>
                <a:sym typeface="Fira Sans"/>
              </a:rPr>
              <a:t>25%</a:t>
            </a:r>
            <a:endParaRPr/>
          </a:p>
        </p:txBody>
      </p:sp>
      <p:sp>
        <p:nvSpPr>
          <p:cNvPr id="643" name="Google Shape;643;p35"/>
          <p:cNvSpPr txBox="1"/>
          <p:nvPr/>
        </p:nvSpPr>
        <p:spPr>
          <a:xfrm>
            <a:off x="4019450" y="3635475"/>
            <a:ext cx="388200" cy="307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Fira Sans"/>
                <a:ea typeface="Fira Sans"/>
                <a:cs typeface="Fira Sans"/>
                <a:sym typeface="Fira Sans"/>
              </a:rPr>
              <a:t>25%</a:t>
            </a:r>
            <a:endParaRPr/>
          </a:p>
        </p:txBody>
      </p:sp>
      <p:sp>
        <p:nvSpPr>
          <p:cNvPr id="644" name="Google Shape;644;p35"/>
          <p:cNvSpPr txBox="1"/>
          <p:nvPr/>
        </p:nvSpPr>
        <p:spPr>
          <a:xfrm>
            <a:off x="6008575" y="2102450"/>
            <a:ext cx="24126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Literature Review, </a:t>
            </a:r>
            <a:r>
              <a:rPr lang="en" sz="1200">
                <a:solidFill>
                  <a:schemeClr val="dk1"/>
                </a:solidFill>
                <a:latin typeface="Fira Sans"/>
                <a:ea typeface="Fira Sans"/>
                <a:cs typeface="Fira Sans"/>
                <a:sym typeface="Fira Sans"/>
              </a:rPr>
              <a:t>Baseline Modeling, Audio Generation, Documentation</a:t>
            </a:r>
            <a:endParaRPr sz="1200">
              <a:latin typeface="Fira Sans"/>
              <a:ea typeface="Fira Sans"/>
              <a:cs typeface="Fira Sans"/>
              <a:sym typeface="Fira Sans"/>
            </a:endParaRPr>
          </a:p>
        </p:txBody>
      </p:sp>
      <p:sp>
        <p:nvSpPr>
          <p:cNvPr id="645" name="Google Shape;645;p35"/>
          <p:cNvSpPr txBox="1"/>
          <p:nvPr/>
        </p:nvSpPr>
        <p:spPr>
          <a:xfrm>
            <a:off x="6008575" y="4155775"/>
            <a:ext cx="24126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a:ea typeface="Fira Sans"/>
                <a:cs typeface="Fira Sans"/>
                <a:sym typeface="Fira Sans"/>
              </a:rPr>
              <a:t>Literature Review, Attention Modeling, Audio Generation, Documentation</a:t>
            </a:r>
            <a:endParaRPr sz="12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200">
              <a:solidFill>
                <a:schemeClr val="dk1"/>
              </a:solidFill>
              <a:latin typeface="Fira Sans"/>
              <a:ea typeface="Fira Sans"/>
              <a:cs typeface="Fira Sans"/>
              <a:sym typeface="Fir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6"/>
          <p:cNvSpPr txBox="1"/>
          <p:nvPr/>
        </p:nvSpPr>
        <p:spPr>
          <a:xfrm>
            <a:off x="457200" y="13882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References</a:t>
            </a:r>
            <a:endParaRPr sz="2800">
              <a:latin typeface="Fira Sans Medium"/>
              <a:ea typeface="Fira Sans Medium"/>
              <a:cs typeface="Fira Sans Medium"/>
              <a:sym typeface="Fira Sans Medium"/>
            </a:endParaRPr>
          </a:p>
        </p:txBody>
      </p:sp>
      <p:sp>
        <p:nvSpPr>
          <p:cNvPr id="651" name="Google Shape;651;p36"/>
          <p:cNvSpPr txBox="1"/>
          <p:nvPr>
            <p:ph idx="4294967295" type="subTitle"/>
          </p:nvPr>
        </p:nvSpPr>
        <p:spPr>
          <a:xfrm>
            <a:off x="209250" y="620025"/>
            <a:ext cx="8725500" cy="4523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Ayoub, S.; Gulzar, Y.; Reegu, F.A.; Turaev, S. Generating Image Captions Using Bahdanau Attention Mechanism and Transfer Learning. Symmetry 2022, 14, 2681. </a:t>
            </a:r>
            <a:r>
              <a:rPr lang="en" sz="1200">
                <a:solidFill>
                  <a:schemeClr val="dk1"/>
                </a:solidFill>
                <a:uFill>
                  <a:noFill/>
                </a:uFill>
                <a:latin typeface="Fira Sans"/>
                <a:ea typeface="Fira Sans"/>
                <a:cs typeface="Fira Sans"/>
                <a:sym typeface="Fira Sans"/>
                <a:hlinkClick r:id="rId3">
                  <a:extLst>
                    <a:ext uri="{A12FA001-AC4F-418D-AE19-62706E023703}">
                      <ahyp:hlinkClr val="tx"/>
                    </a:ext>
                  </a:extLst>
                </a:hlinkClick>
              </a:rPr>
              <a:t>https://doi.org/10.3390/sym14122681</a:t>
            </a:r>
            <a:endParaRPr sz="1200">
              <a:solidFill>
                <a:schemeClr val="dk1"/>
              </a:solidFill>
              <a:latin typeface="Fira Sans"/>
              <a:ea typeface="Fira Sans"/>
              <a:cs typeface="Fira Sans"/>
              <a:sym typeface="Fira Sans"/>
            </a:endParaRPr>
          </a:p>
          <a:p>
            <a:pPr indent="-304800" lvl="0" marL="457200" rtl="0" algn="l">
              <a:lnSpc>
                <a:spcPct val="115000"/>
              </a:lnSpc>
              <a:spcBef>
                <a:spcPts val="100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Xu, K., Ba, J., Kiros, R., Cho, K., Courville, A., Salakhudinov, R., Zemel, R., &amp; Bengio, Y. (2015). Show, Attend and Tell: Neural Image Caption Generation with Visual Attention. In </a:t>
            </a:r>
            <a:r>
              <a:rPr i="1" lang="en" sz="1200">
                <a:solidFill>
                  <a:schemeClr val="dk1"/>
                </a:solidFill>
                <a:latin typeface="Fira Sans"/>
                <a:ea typeface="Fira Sans"/>
                <a:cs typeface="Fira Sans"/>
                <a:sym typeface="Fira Sans"/>
              </a:rPr>
              <a:t>International Conference on Machine Learning</a:t>
            </a:r>
            <a:r>
              <a:rPr lang="en" sz="1200">
                <a:solidFill>
                  <a:schemeClr val="dk1"/>
                </a:solidFill>
                <a:latin typeface="Fira Sans"/>
                <a:ea typeface="Fira Sans"/>
                <a:cs typeface="Fira Sans"/>
                <a:sym typeface="Fira Sans"/>
              </a:rPr>
              <a:t> (Vol. 3, pp. 2048–2057). http://proceedings.mlr.press/v37/xuc15.pdf</a:t>
            </a:r>
            <a:endParaRPr sz="1200">
              <a:solidFill>
                <a:schemeClr val="dk1"/>
              </a:solidFill>
              <a:latin typeface="Fira Sans"/>
              <a:ea typeface="Fira Sans"/>
              <a:cs typeface="Fira Sans"/>
              <a:sym typeface="Fira Sans"/>
            </a:endParaRPr>
          </a:p>
          <a:p>
            <a:pPr indent="-304800" lvl="0" marL="457200" rtl="0" algn="l">
              <a:spcBef>
                <a:spcPts val="1000"/>
              </a:spcBef>
              <a:spcAft>
                <a:spcPts val="0"/>
              </a:spcAft>
              <a:buClr>
                <a:schemeClr val="dk1"/>
              </a:buClr>
              <a:buSzPts val="1200"/>
              <a:buFont typeface="Fira Sans"/>
              <a:buChar char="●"/>
            </a:pPr>
            <a:r>
              <a:rPr lang="en" sz="1200" u="sng">
                <a:solidFill>
                  <a:schemeClr val="hlink"/>
                </a:solidFill>
                <a:latin typeface="Fira Sans"/>
                <a:ea typeface="Fira Sans"/>
                <a:cs typeface="Fira Sans"/>
                <a:sym typeface="Fira Sans"/>
                <a:hlinkClick r:id="rId4"/>
              </a:rPr>
              <a:t>https://github.com/aswintechguy/Deep-Learning-Projects/blob/main/Image%20Caption%20Generator%20-%20Flickr%20Dataset/README.md</a:t>
            </a:r>
            <a:endParaRPr sz="1200">
              <a:solidFill>
                <a:schemeClr val="dk1"/>
              </a:solidFill>
              <a:latin typeface="Fira Sans"/>
              <a:ea typeface="Fira Sans"/>
              <a:cs typeface="Fira Sans"/>
              <a:sym typeface="Fira Sans"/>
            </a:endParaRPr>
          </a:p>
          <a:p>
            <a:pPr indent="-304800" lvl="0" marL="457200" rtl="0" algn="l">
              <a:spcBef>
                <a:spcPts val="100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Huang, L., Wang, W., Chen, J., &amp; Wei, X. (2019). </a:t>
            </a:r>
            <a:r>
              <a:rPr i="1" lang="en" sz="1200">
                <a:solidFill>
                  <a:schemeClr val="dk1"/>
                </a:solidFill>
                <a:latin typeface="Fira Sans"/>
                <a:ea typeface="Fira Sans"/>
                <a:cs typeface="Fira Sans"/>
                <a:sym typeface="Fira Sans"/>
              </a:rPr>
              <a:t>Attention on Attention for Image Captioning</a:t>
            </a:r>
            <a:r>
              <a:rPr lang="en" sz="1200">
                <a:solidFill>
                  <a:schemeClr val="dk1"/>
                </a:solidFill>
                <a:latin typeface="Fira Sans"/>
                <a:ea typeface="Fira Sans"/>
                <a:cs typeface="Fira Sans"/>
                <a:sym typeface="Fira Sans"/>
              </a:rPr>
              <a:t>. </a:t>
            </a:r>
            <a:r>
              <a:rPr lang="en" sz="1200" u="sng">
                <a:solidFill>
                  <a:schemeClr val="hlink"/>
                </a:solidFill>
                <a:latin typeface="Fira Sans"/>
                <a:ea typeface="Fira Sans"/>
                <a:cs typeface="Fira Sans"/>
                <a:sym typeface="Fira Sans"/>
                <a:hlinkClick r:id="rId5"/>
              </a:rPr>
              <a:t>https://doi.org/10.1109/iccv.2019.00473</a:t>
            </a:r>
            <a:endParaRPr sz="1200">
              <a:solidFill>
                <a:schemeClr val="dk1"/>
              </a:solidFill>
              <a:latin typeface="Fira Sans"/>
              <a:ea typeface="Fira Sans"/>
              <a:cs typeface="Fira Sans"/>
              <a:sym typeface="Fira Sans"/>
            </a:endParaRPr>
          </a:p>
          <a:p>
            <a:pPr indent="-304800" lvl="0" marL="457200" rtl="0" algn="l">
              <a:spcBef>
                <a:spcPts val="100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Dang, T., Oh, A., Na, I. S., &amp; Kim, S. (2019). </a:t>
            </a:r>
            <a:r>
              <a:rPr i="1" lang="en" sz="1200">
                <a:solidFill>
                  <a:schemeClr val="dk1"/>
                </a:solidFill>
                <a:latin typeface="Fira Sans"/>
                <a:ea typeface="Fira Sans"/>
                <a:cs typeface="Fira Sans"/>
                <a:sym typeface="Fira Sans"/>
              </a:rPr>
              <a:t>The Role of Attention Mechanism and Multi-Feature in Image Captioning</a:t>
            </a:r>
            <a:r>
              <a:rPr lang="en" sz="1200">
                <a:solidFill>
                  <a:schemeClr val="dk1"/>
                </a:solidFill>
                <a:latin typeface="Fira Sans"/>
                <a:ea typeface="Fira Sans"/>
                <a:cs typeface="Fira Sans"/>
                <a:sym typeface="Fira Sans"/>
              </a:rPr>
              <a:t>. </a:t>
            </a:r>
            <a:r>
              <a:rPr lang="en" sz="1200" u="sng">
                <a:solidFill>
                  <a:schemeClr val="hlink"/>
                </a:solidFill>
                <a:latin typeface="Fira Sans"/>
                <a:ea typeface="Fira Sans"/>
                <a:cs typeface="Fira Sans"/>
                <a:sym typeface="Fira Sans"/>
                <a:hlinkClick r:id="rId6"/>
              </a:rPr>
              <a:t>https://doi.org/10.1145/3310986.3311002</a:t>
            </a:r>
            <a:endParaRPr sz="1200">
              <a:solidFill>
                <a:schemeClr val="dk1"/>
              </a:solidFill>
              <a:latin typeface="Fira Sans"/>
              <a:ea typeface="Fira Sans"/>
              <a:cs typeface="Fira Sans"/>
              <a:sym typeface="Fira Sans"/>
            </a:endParaRPr>
          </a:p>
          <a:p>
            <a:pPr indent="-304800" lvl="0" marL="457200" rtl="0" algn="l">
              <a:spcBef>
                <a:spcPts val="100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Pan, Y., Yao, T., Li, Y., &amp; Mei, T. (2020). </a:t>
            </a:r>
            <a:r>
              <a:rPr i="1" lang="en" sz="1200">
                <a:solidFill>
                  <a:schemeClr val="dk1"/>
                </a:solidFill>
                <a:latin typeface="Fira Sans"/>
                <a:ea typeface="Fira Sans"/>
                <a:cs typeface="Fira Sans"/>
                <a:sym typeface="Fira Sans"/>
              </a:rPr>
              <a:t>X-Linear Attention Networks for Image Captioning</a:t>
            </a:r>
            <a:r>
              <a:rPr lang="en" sz="1200">
                <a:solidFill>
                  <a:schemeClr val="dk1"/>
                </a:solidFill>
                <a:latin typeface="Fira Sans"/>
                <a:ea typeface="Fira Sans"/>
                <a:cs typeface="Fira Sans"/>
                <a:sym typeface="Fira Sans"/>
              </a:rPr>
              <a:t>. </a:t>
            </a:r>
            <a:r>
              <a:rPr lang="en" sz="1200" u="sng">
                <a:solidFill>
                  <a:schemeClr val="hlink"/>
                </a:solidFill>
                <a:latin typeface="Fira Sans"/>
                <a:ea typeface="Fira Sans"/>
                <a:cs typeface="Fira Sans"/>
                <a:sym typeface="Fira Sans"/>
                <a:hlinkClick r:id="rId7"/>
              </a:rPr>
              <a:t>https://doi.org/10.1109/cvpr42600.2020.01098</a:t>
            </a:r>
            <a:endParaRPr sz="1200">
              <a:solidFill>
                <a:schemeClr val="dk1"/>
              </a:solidFill>
              <a:latin typeface="Fira Sans"/>
              <a:ea typeface="Fira Sans"/>
              <a:cs typeface="Fira Sans"/>
              <a:sym typeface="Fira Sans"/>
            </a:endParaRPr>
          </a:p>
          <a:p>
            <a:pPr indent="-304800" lvl="0" marL="457200" rtl="0" algn="l">
              <a:spcBef>
                <a:spcPts val="100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Cornia, M., Stefanini, M., Baraldi, L., &amp; Cucchiara, R. (2020). </a:t>
            </a:r>
            <a:r>
              <a:rPr i="1" lang="en" sz="1200">
                <a:solidFill>
                  <a:schemeClr val="dk1"/>
                </a:solidFill>
                <a:latin typeface="Fira Sans"/>
                <a:ea typeface="Fira Sans"/>
                <a:cs typeface="Fira Sans"/>
                <a:sym typeface="Fira Sans"/>
              </a:rPr>
              <a:t>Meshed-Memory Transformer for Image Captioning</a:t>
            </a:r>
            <a:r>
              <a:rPr lang="en" sz="1200">
                <a:solidFill>
                  <a:schemeClr val="dk1"/>
                </a:solidFill>
                <a:latin typeface="Fira Sans"/>
                <a:ea typeface="Fira Sans"/>
                <a:cs typeface="Fira Sans"/>
                <a:sym typeface="Fira Sans"/>
              </a:rPr>
              <a:t>. </a:t>
            </a:r>
            <a:r>
              <a:rPr lang="en" sz="1200" u="sng">
                <a:solidFill>
                  <a:schemeClr val="hlink"/>
                </a:solidFill>
                <a:latin typeface="Fira Sans"/>
                <a:ea typeface="Fira Sans"/>
                <a:cs typeface="Fira Sans"/>
                <a:sym typeface="Fira Sans"/>
                <a:hlinkClick r:id="rId8"/>
              </a:rPr>
              <a:t>https://doi.org/10.1109/cvpr42600.2020.01059</a:t>
            </a:r>
            <a:endParaRPr sz="1200">
              <a:solidFill>
                <a:schemeClr val="dk1"/>
              </a:solidFill>
              <a:latin typeface="Fira Sans"/>
              <a:ea typeface="Fira Sans"/>
              <a:cs typeface="Fira Sans"/>
              <a:sym typeface="Fira Sans"/>
            </a:endParaRPr>
          </a:p>
          <a:p>
            <a:pPr indent="-304800" lvl="0" marL="457200" rtl="0" algn="l">
              <a:spcBef>
                <a:spcPts val="1000"/>
              </a:spcBef>
              <a:spcAft>
                <a:spcPts val="0"/>
              </a:spcAft>
              <a:buClr>
                <a:schemeClr val="dk1"/>
              </a:buClr>
              <a:buSzPts val="1200"/>
              <a:buFont typeface="Fira Sans"/>
              <a:buChar char="●"/>
            </a:pPr>
            <a:r>
              <a:rPr lang="en" sz="1200">
                <a:solidFill>
                  <a:schemeClr val="dk1"/>
                </a:solidFill>
                <a:latin typeface="Fira Sans"/>
                <a:ea typeface="Fira Sans"/>
                <a:cs typeface="Fira Sans"/>
                <a:sym typeface="Fira Sans"/>
              </a:rPr>
              <a:t>Kumar, D., Srivastava, V., Popescu, D., &amp; Hemanth, D. J. (2022). Dual-Modal Transformer with Enhanced Inter- and Intra-Modality Interactions for Image Captioning. </a:t>
            </a:r>
            <a:r>
              <a:rPr i="1" lang="en" sz="1200">
                <a:solidFill>
                  <a:schemeClr val="dk1"/>
                </a:solidFill>
                <a:latin typeface="Fira Sans"/>
                <a:ea typeface="Fira Sans"/>
                <a:cs typeface="Fira Sans"/>
                <a:sym typeface="Fira Sans"/>
              </a:rPr>
              <a:t>Applied Sciences</a:t>
            </a:r>
            <a:r>
              <a:rPr lang="en" sz="1200">
                <a:solidFill>
                  <a:schemeClr val="dk1"/>
                </a:solidFill>
                <a:latin typeface="Fira Sans"/>
                <a:ea typeface="Fira Sans"/>
                <a:cs typeface="Fira Sans"/>
                <a:sym typeface="Fira Sans"/>
              </a:rPr>
              <a:t>, </a:t>
            </a:r>
            <a:r>
              <a:rPr i="1" lang="en" sz="1200">
                <a:solidFill>
                  <a:schemeClr val="dk1"/>
                </a:solidFill>
                <a:latin typeface="Fira Sans"/>
                <a:ea typeface="Fira Sans"/>
                <a:cs typeface="Fira Sans"/>
                <a:sym typeface="Fira Sans"/>
              </a:rPr>
              <a:t>12</a:t>
            </a:r>
            <a:r>
              <a:rPr lang="en" sz="1200">
                <a:solidFill>
                  <a:schemeClr val="dk1"/>
                </a:solidFill>
                <a:latin typeface="Fira Sans"/>
                <a:ea typeface="Fira Sans"/>
                <a:cs typeface="Fira Sans"/>
                <a:sym typeface="Fira Sans"/>
              </a:rPr>
              <a:t>(13), 6733. https://doi.org/10.3390/app12136733</a:t>
            </a:r>
            <a:endParaRPr sz="1200">
              <a:solidFill>
                <a:schemeClr val="dk1"/>
              </a:solidFill>
              <a:latin typeface="Fira Sans"/>
              <a:ea typeface="Fira Sans"/>
              <a:cs typeface="Fira Sans"/>
              <a:sym typeface="Fira Sans"/>
            </a:endParaRPr>
          </a:p>
          <a:p>
            <a:pPr indent="0" lvl="0" marL="914400" rtl="0" algn="l">
              <a:spcBef>
                <a:spcPts val="1000"/>
              </a:spcBef>
              <a:spcAft>
                <a:spcPts val="1000"/>
              </a:spcAft>
              <a:buNone/>
            </a:pPr>
            <a:r>
              <a:t/>
            </a:r>
            <a:endParaRPr sz="1200">
              <a:solidFill>
                <a:schemeClr val="dk1"/>
              </a:solidFill>
              <a:latin typeface="Fira Sans"/>
              <a:ea typeface="Fira Sans"/>
              <a:cs typeface="Fira Sans"/>
              <a:sym typeface="Fir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7"/>
          <p:cNvSpPr txBox="1"/>
          <p:nvPr/>
        </p:nvSpPr>
        <p:spPr>
          <a:xfrm>
            <a:off x="3190725" y="1334250"/>
            <a:ext cx="2228100" cy="24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Fira Sans Medium"/>
                <a:ea typeface="Fira Sans Medium"/>
                <a:cs typeface="Fira Sans Medium"/>
                <a:sym typeface="Fira Sans Medium"/>
              </a:rPr>
              <a:t>Thank You!</a:t>
            </a:r>
            <a:endParaRPr sz="5000">
              <a:latin typeface="Fira Sans Medium"/>
              <a:ea typeface="Fira Sans Medium"/>
              <a:cs typeface="Fira Sans Medium"/>
              <a:sym typeface="Fira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374151"/>
                </a:solidFill>
                <a:latin typeface="Fira Sans Medium"/>
                <a:ea typeface="Fira Sans Medium"/>
                <a:cs typeface="Fira Sans Medium"/>
                <a:sym typeface="Fira Sans Medium"/>
              </a:rPr>
              <a:t>It’s the same for a Blind </a:t>
            </a:r>
            <a:r>
              <a:rPr lang="en" sz="2800">
                <a:solidFill>
                  <a:srgbClr val="374151"/>
                </a:solidFill>
                <a:latin typeface="Fira Sans Medium"/>
                <a:ea typeface="Fira Sans Medium"/>
                <a:cs typeface="Fira Sans Medium"/>
                <a:sym typeface="Fira Sans Medium"/>
              </a:rPr>
              <a:t>Person</a:t>
            </a:r>
            <a:endParaRPr sz="2800">
              <a:solidFill>
                <a:srgbClr val="374151"/>
              </a:solidFill>
              <a:latin typeface="Fira Sans Medium"/>
              <a:ea typeface="Fira Sans Medium"/>
              <a:cs typeface="Fira Sans Medium"/>
              <a:sym typeface="Fira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294700" y="998375"/>
            <a:ext cx="4547489" cy="3031650"/>
          </a:xfrm>
          <a:prstGeom prst="rect">
            <a:avLst/>
          </a:prstGeom>
          <a:noFill/>
          <a:ln>
            <a:noFill/>
          </a:ln>
        </p:spPr>
      </p:pic>
      <p:pic>
        <p:nvPicPr>
          <p:cNvPr id="86" name="Google Shape;86;p17" title="description(mp3cut.net).mp3">
            <a:hlinkClick r:id="rId4"/>
          </p:cNvPr>
          <p:cNvPicPr preferRelativeResize="0"/>
          <p:nvPr/>
        </p:nvPicPr>
        <p:blipFill>
          <a:blip r:embed="rId5">
            <a:alphaModFix/>
          </a:blip>
          <a:stretch>
            <a:fillRect/>
          </a:stretch>
        </p:blipFill>
        <p:spPr>
          <a:xfrm>
            <a:off x="294699" y="4217050"/>
            <a:ext cx="457200" cy="457200"/>
          </a:xfrm>
          <a:prstGeom prst="rect">
            <a:avLst/>
          </a:prstGeom>
          <a:noFill/>
          <a:ln>
            <a:noFill/>
          </a:ln>
        </p:spPr>
      </p:pic>
      <p:sp>
        <p:nvSpPr>
          <p:cNvPr id="87" name="Google Shape;87;p17"/>
          <p:cNvSpPr txBox="1"/>
          <p:nvPr/>
        </p:nvSpPr>
        <p:spPr>
          <a:xfrm>
            <a:off x="3072000" y="18450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30475E"/>
                </a:solidFill>
                <a:latin typeface="Fira Sans Medium"/>
                <a:ea typeface="Fira Sans Medium"/>
                <a:cs typeface="Fira Sans Medium"/>
                <a:sym typeface="Fira Sans Medium"/>
              </a:rPr>
              <a:t>Motivation</a:t>
            </a:r>
            <a:endParaRPr sz="2800">
              <a:solidFill>
                <a:srgbClr val="30475E"/>
              </a:solidFill>
            </a:endParaRPr>
          </a:p>
        </p:txBody>
      </p:sp>
      <p:sp>
        <p:nvSpPr>
          <p:cNvPr id="88" name="Google Shape;88;p17"/>
          <p:cNvSpPr txBox="1"/>
          <p:nvPr/>
        </p:nvSpPr>
        <p:spPr>
          <a:xfrm>
            <a:off x="5455825" y="998375"/>
            <a:ext cx="3000000" cy="2339700"/>
          </a:xfrm>
          <a:prstGeom prst="rect">
            <a:avLst/>
          </a:prstGeom>
          <a:noFill/>
          <a:ln cap="flat" cmpd="sng" w="9525">
            <a:solidFill>
              <a:srgbClr val="FFA66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Vision deficiency, also known as loss of vision or vision impairment, is nothing  but a vision disability which has no immediate remedies of any kind. It is something that any person does not wish to have.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Over 2.2 billion people suffer from blindness and visual impairment worldwide. </a:t>
            </a:r>
            <a:endParaRPr>
              <a:latin typeface="Fira Sans"/>
              <a:ea typeface="Fira Sans"/>
              <a:cs typeface="Fira Sans"/>
              <a:sym typeface="Fira Sans"/>
            </a:endParaRPr>
          </a:p>
        </p:txBody>
      </p:sp>
      <p:sp>
        <p:nvSpPr>
          <p:cNvPr id="89" name="Google Shape;89;p17"/>
          <p:cNvSpPr txBox="1"/>
          <p:nvPr/>
        </p:nvSpPr>
        <p:spPr>
          <a:xfrm>
            <a:off x="5455825" y="3414425"/>
            <a:ext cx="3000000" cy="615600"/>
          </a:xfrm>
          <a:prstGeom prst="rect">
            <a:avLst/>
          </a:prstGeom>
          <a:noFill/>
          <a:ln cap="flat" cmpd="sng" w="9525">
            <a:solidFill>
              <a:srgbClr val="0B539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Leveraging Deep Learning models for Image Captioning to add Audio</a:t>
            </a:r>
            <a:endParaRPr>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nvSpPr>
        <p:spPr>
          <a:xfrm>
            <a:off x="1135675" y="1289975"/>
            <a:ext cx="1636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1</a:t>
            </a:r>
            <a:endParaRPr sz="1500">
              <a:latin typeface="Fira Sans Medium"/>
              <a:ea typeface="Fira Sans Medium"/>
              <a:cs typeface="Fira Sans Medium"/>
              <a:sym typeface="Fira Sans Medium"/>
            </a:endParaRPr>
          </a:p>
        </p:txBody>
      </p:sp>
      <p:sp>
        <p:nvSpPr>
          <p:cNvPr id="95" name="Google Shape;95;p18"/>
          <p:cNvSpPr txBox="1"/>
          <p:nvPr/>
        </p:nvSpPr>
        <p:spPr>
          <a:xfrm>
            <a:off x="1135675" y="1506226"/>
            <a:ext cx="16368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Aid to Blind People</a:t>
            </a:r>
            <a:endParaRPr sz="1200">
              <a:latin typeface="Fira Sans"/>
              <a:ea typeface="Fira Sans"/>
              <a:cs typeface="Fira Sans"/>
              <a:sym typeface="Fira Sans"/>
            </a:endParaRPr>
          </a:p>
        </p:txBody>
      </p:sp>
      <p:sp>
        <p:nvSpPr>
          <p:cNvPr id="96" name="Google Shape;96;p18"/>
          <p:cNvSpPr txBox="1"/>
          <p:nvPr/>
        </p:nvSpPr>
        <p:spPr>
          <a:xfrm>
            <a:off x="1135682" y="3621600"/>
            <a:ext cx="1636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3</a:t>
            </a:r>
            <a:endParaRPr sz="1500">
              <a:latin typeface="Fira Sans Medium"/>
              <a:ea typeface="Fira Sans Medium"/>
              <a:cs typeface="Fira Sans Medium"/>
              <a:sym typeface="Fira Sans Medium"/>
            </a:endParaRPr>
          </a:p>
        </p:txBody>
      </p:sp>
      <p:sp>
        <p:nvSpPr>
          <p:cNvPr id="97" name="Google Shape;97;p18"/>
          <p:cNvSpPr txBox="1"/>
          <p:nvPr/>
        </p:nvSpPr>
        <p:spPr>
          <a:xfrm>
            <a:off x="1087307" y="3837975"/>
            <a:ext cx="16368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CCTV Camera</a:t>
            </a:r>
            <a:endParaRPr sz="1200">
              <a:latin typeface="Fira Sans"/>
              <a:ea typeface="Fira Sans"/>
              <a:cs typeface="Fira Sans"/>
              <a:sym typeface="Fira Sans"/>
            </a:endParaRPr>
          </a:p>
        </p:txBody>
      </p:sp>
      <p:sp>
        <p:nvSpPr>
          <p:cNvPr id="98" name="Google Shape;98;p18"/>
          <p:cNvSpPr txBox="1"/>
          <p:nvPr/>
        </p:nvSpPr>
        <p:spPr>
          <a:xfrm>
            <a:off x="706863" y="242200"/>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30475E"/>
                </a:solidFill>
                <a:latin typeface="Fira Sans Medium"/>
                <a:ea typeface="Fira Sans Medium"/>
                <a:cs typeface="Fira Sans Medium"/>
                <a:sym typeface="Fira Sans Medium"/>
              </a:rPr>
              <a:t>Applications</a:t>
            </a:r>
            <a:endParaRPr sz="2800">
              <a:solidFill>
                <a:srgbClr val="30475E"/>
              </a:solidFill>
              <a:latin typeface="Fira Sans Medium"/>
              <a:ea typeface="Fira Sans Medium"/>
              <a:cs typeface="Fira Sans Medium"/>
              <a:sym typeface="Fira Sans Medium"/>
            </a:endParaRPr>
          </a:p>
        </p:txBody>
      </p:sp>
      <p:sp>
        <p:nvSpPr>
          <p:cNvPr id="99" name="Google Shape;99;p18"/>
          <p:cNvSpPr txBox="1"/>
          <p:nvPr/>
        </p:nvSpPr>
        <p:spPr>
          <a:xfrm>
            <a:off x="6371483" y="1354120"/>
            <a:ext cx="16368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Fira Sans Medium"/>
                <a:ea typeface="Fira Sans Medium"/>
                <a:cs typeface="Fira Sans Medium"/>
                <a:sym typeface="Fira Sans Medium"/>
              </a:rPr>
              <a:t>4</a:t>
            </a:r>
            <a:endParaRPr sz="1500">
              <a:latin typeface="Fira Sans Medium"/>
              <a:ea typeface="Fira Sans Medium"/>
              <a:cs typeface="Fira Sans Medium"/>
              <a:sym typeface="Fira Sans Medium"/>
            </a:endParaRPr>
          </a:p>
        </p:txBody>
      </p:sp>
      <p:sp>
        <p:nvSpPr>
          <p:cNvPr id="100" name="Google Shape;100;p18"/>
          <p:cNvSpPr txBox="1"/>
          <p:nvPr/>
        </p:nvSpPr>
        <p:spPr>
          <a:xfrm>
            <a:off x="6419870" y="1494296"/>
            <a:ext cx="1636800" cy="53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Ecommerce, Photo-Sharing Services And Google Image Search</a:t>
            </a:r>
            <a:endParaRPr sz="1200">
              <a:latin typeface="Fira Sans"/>
              <a:ea typeface="Fira Sans"/>
              <a:cs typeface="Fira Sans"/>
              <a:sym typeface="Fira Sans"/>
            </a:endParaRPr>
          </a:p>
        </p:txBody>
      </p:sp>
      <p:sp>
        <p:nvSpPr>
          <p:cNvPr id="101" name="Google Shape;101;p18"/>
          <p:cNvSpPr txBox="1"/>
          <p:nvPr/>
        </p:nvSpPr>
        <p:spPr>
          <a:xfrm>
            <a:off x="6371507" y="3592332"/>
            <a:ext cx="16368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Fira Sans Medium"/>
                <a:ea typeface="Fira Sans Medium"/>
                <a:cs typeface="Fira Sans Medium"/>
                <a:sym typeface="Fira Sans Medium"/>
              </a:rPr>
              <a:t>6</a:t>
            </a:r>
            <a:endParaRPr sz="1500">
              <a:latin typeface="Fira Sans Medium"/>
              <a:ea typeface="Fira Sans Medium"/>
              <a:cs typeface="Fira Sans Medium"/>
              <a:sym typeface="Fira Sans Medium"/>
            </a:endParaRPr>
          </a:p>
        </p:txBody>
      </p:sp>
      <p:sp>
        <p:nvSpPr>
          <p:cNvPr id="102" name="Google Shape;102;p18"/>
          <p:cNvSpPr txBox="1"/>
          <p:nvPr/>
        </p:nvSpPr>
        <p:spPr>
          <a:xfrm>
            <a:off x="6371507" y="3808708"/>
            <a:ext cx="1636800" cy="53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Self Driving Cars </a:t>
            </a:r>
            <a:endParaRPr sz="1200">
              <a:latin typeface="Fira Sans"/>
              <a:ea typeface="Fira Sans"/>
              <a:cs typeface="Fira Sans"/>
              <a:sym typeface="Fira Sans"/>
            </a:endParaRPr>
          </a:p>
        </p:txBody>
      </p:sp>
      <p:grpSp>
        <p:nvGrpSpPr>
          <p:cNvPr id="103" name="Google Shape;103;p18"/>
          <p:cNvGrpSpPr/>
          <p:nvPr/>
        </p:nvGrpSpPr>
        <p:grpSpPr>
          <a:xfrm>
            <a:off x="142134" y="2406151"/>
            <a:ext cx="630131" cy="630131"/>
            <a:chOff x="-1591436" y="2298031"/>
            <a:chExt cx="630131" cy="630131"/>
          </a:xfrm>
        </p:grpSpPr>
        <p:sp>
          <p:nvSpPr>
            <p:cNvPr id="104" name="Google Shape;104;p18"/>
            <p:cNvSpPr/>
            <p:nvPr/>
          </p:nvSpPr>
          <p:spPr>
            <a:xfrm>
              <a:off x="-1582140" y="2343097"/>
              <a:ext cx="612392" cy="539652"/>
            </a:xfrm>
            <a:custGeom>
              <a:rect b="b" l="l" r="r" t="t"/>
              <a:pathLst>
                <a:path extrusionOk="0" h="20261" w="22992">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1439590" y="2463354"/>
              <a:ext cx="326465" cy="299484"/>
            </a:xfrm>
            <a:custGeom>
              <a:rect b="b" l="l" r="r" t="t"/>
              <a:pathLst>
                <a:path extrusionOk="0" h="11244" w="12257">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1381392" y="2298031"/>
              <a:ext cx="420087" cy="535656"/>
            </a:xfrm>
            <a:custGeom>
              <a:rect b="b" l="l" r="r" t="t"/>
              <a:pathLst>
                <a:path extrusionOk="0" fill="none" h="20111" w="15772">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1591436" y="2383236"/>
              <a:ext cx="315518" cy="544925"/>
            </a:xfrm>
            <a:custGeom>
              <a:rect b="b" l="l" r="r" t="t"/>
              <a:pathLst>
                <a:path extrusionOk="0" fill="none" h="20459" w="11846">
                  <a:moveTo>
                    <a:pt x="3738" y="0"/>
                  </a:moveTo>
                  <a:cubicBezTo>
                    <a:pt x="1458" y="2154"/>
                    <a:pt x="1" y="5226"/>
                    <a:pt x="1" y="8614"/>
                  </a:cubicBezTo>
                  <a:cubicBezTo>
                    <a:pt x="1" y="15138"/>
                    <a:pt x="5321" y="20458"/>
                    <a:pt x="11845"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18"/>
          <p:cNvGrpSpPr/>
          <p:nvPr/>
        </p:nvGrpSpPr>
        <p:grpSpPr>
          <a:xfrm>
            <a:off x="8056664" y="3607825"/>
            <a:ext cx="630131" cy="630131"/>
            <a:chOff x="6323089" y="3637093"/>
            <a:chExt cx="630131" cy="630131"/>
          </a:xfrm>
        </p:grpSpPr>
        <p:sp>
          <p:nvSpPr>
            <p:cNvPr id="109" name="Google Shape;109;p18"/>
            <p:cNvSpPr/>
            <p:nvPr/>
          </p:nvSpPr>
          <p:spPr>
            <a:xfrm>
              <a:off x="6368635" y="3682639"/>
              <a:ext cx="539039" cy="539012"/>
            </a:xfrm>
            <a:custGeom>
              <a:rect b="b" l="l" r="r" t="t"/>
              <a:pathLst>
                <a:path extrusionOk="0" h="20237" w="20238">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6533133" y="3637093"/>
              <a:ext cx="420087" cy="535656"/>
            </a:xfrm>
            <a:custGeom>
              <a:rect b="b" l="l" r="r" t="t"/>
              <a:pathLst>
                <a:path extrusionOk="0" fill="none" h="20111" w="15772">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323089" y="3722298"/>
              <a:ext cx="315518" cy="544925"/>
            </a:xfrm>
            <a:custGeom>
              <a:rect b="b" l="l" r="r" t="t"/>
              <a:pathLst>
                <a:path extrusionOk="0" fill="none" h="20459" w="11846">
                  <a:moveTo>
                    <a:pt x="3738" y="0"/>
                  </a:moveTo>
                  <a:cubicBezTo>
                    <a:pt x="1458" y="2154"/>
                    <a:pt x="1" y="5225"/>
                    <a:pt x="1" y="8614"/>
                  </a:cubicBezTo>
                  <a:cubicBezTo>
                    <a:pt x="1" y="15138"/>
                    <a:pt x="5321" y="20458"/>
                    <a:pt x="11845"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18"/>
          <p:cNvGrpSpPr/>
          <p:nvPr/>
        </p:nvGrpSpPr>
        <p:grpSpPr>
          <a:xfrm>
            <a:off x="457201" y="1361318"/>
            <a:ext cx="630104" cy="630131"/>
            <a:chOff x="2190776" y="1361318"/>
            <a:chExt cx="630104" cy="630131"/>
          </a:xfrm>
        </p:grpSpPr>
        <p:sp>
          <p:nvSpPr>
            <p:cNvPr id="113" name="Google Shape;113;p18"/>
            <p:cNvSpPr/>
            <p:nvPr/>
          </p:nvSpPr>
          <p:spPr>
            <a:xfrm>
              <a:off x="2200045" y="1406731"/>
              <a:ext cx="611566" cy="539305"/>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2190776" y="1361318"/>
              <a:ext cx="420087" cy="535656"/>
            </a:xfrm>
            <a:custGeom>
              <a:rect b="b" l="l" r="r" t="t"/>
              <a:pathLst>
                <a:path extrusionOk="0" fill="none" h="20111" w="15772">
                  <a:moveTo>
                    <a:pt x="3389" y="20111"/>
                  </a:moveTo>
                  <a:cubicBezTo>
                    <a:pt x="1298" y="17989"/>
                    <a:pt x="0" y="15044"/>
                    <a:pt x="0" y="11813"/>
                  </a:cubicBezTo>
                  <a:cubicBezTo>
                    <a:pt x="0" y="5289"/>
                    <a:pt x="5289" y="1"/>
                    <a:pt x="11813" y="1"/>
                  </a:cubicBezTo>
                  <a:cubicBezTo>
                    <a:pt x="13206" y="1"/>
                    <a:pt x="14536" y="254"/>
                    <a:pt x="15771" y="69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2505388" y="1446524"/>
              <a:ext cx="315492" cy="544925"/>
            </a:xfrm>
            <a:custGeom>
              <a:rect b="b" l="l" r="r" t="t"/>
              <a:pathLst>
                <a:path extrusionOk="0" fill="none" h="20459" w="11845">
                  <a:moveTo>
                    <a:pt x="8108" y="0"/>
                  </a:moveTo>
                  <a:cubicBezTo>
                    <a:pt x="10388" y="2154"/>
                    <a:pt x="11845" y="5226"/>
                    <a:pt x="11845" y="8614"/>
                  </a:cubicBezTo>
                  <a:cubicBezTo>
                    <a:pt x="11845" y="15138"/>
                    <a:pt x="6556" y="20458"/>
                    <a:pt x="1"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18"/>
          <p:cNvGrpSpPr/>
          <p:nvPr/>
        </p:nvGrpSpPr>
        <p:grpSpPr>
          <a:xfrm>
            <a:off x="457201" y="3637093"/>
            <a:ext cx="630104" cy="630131"/>
            <a:chOff x="2190776" y="3637093"/>
            <a:chExt cx="630104" cy="630131"/>
          </a:xfrm>
        </p:grpSpPr>
        <p:sp>
          <p:nvSpPr>
            <p:cNvPr id="117" name="Google Shape;117;p18"/>
            <p:cNvSpPr/>
            <p:nvPr/>
          </p:nvSpPr>
          <p:spPr>
            <a:xfrm>
              <a:off x="2236321" y="3682639"/>
              <a:ext cx="539012" cy="539012"/>
            </a:xfrm>
            <a:custGeom>
              <a:rect b="b" l="l" r="r" t="t"/>
              <a:pathLst>
                <a:path extrusionOk="0" h="20237" w="20237">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2190776" y="3637093"/>
              <a:ext cx="420087" cy="535656"/>
            </a:xfrm>
            <a:custGeom>
              <a:rect b="b" l="l" r="r" t="t"/>
              <a:pathLst>
                <a:path extrusionOk="0" fill="none" h="20111" w="15772">
                  <a:moveTo>
                    <a:pt x="3389" y="20110"/>
                  </a:moveTo>
                  <a:cubicBezTo>
                    <a:pt x="1298" y="17988"/>
                    <a:pt x="0" y="15043"/>
                    <a:pt x="0" y="11813"/>
                  </a:cubicBezTo>
                  <a:cubicBezTo>
                    <a:pt x="0" y="5289"/>
                    <a:pt x="5289" y="0"/>
                    <a:pt x="11813" y="0"/>
                  </a:cubicBezTo>
                  <a:cubicBezTo>
                    <a:pt x="13206" y="0"/>
                    <a:pt x="14536" y="254"/>
                    <a:pt x="15771" y="666"/>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2505388" y="3722298"/>
              <a:ext cx="315492" cy="544925"/>
            </a:xfrm>
            <a:custGeom>
              <a:rect b="b" l="l" r="r" t="t"/>
              <a:pathLst>
                <a:path extrusionOk="0" fill="none" h="20459" w="11845">
                  <a:moveTo>
                    <a:pt x="8108" y="0"/>
                  </a:moveTo>
                  <a:cubicBezTo>
                    <a:pt x="10388" y="2154"/>
                    <a:pt x="11845" y="5225"/>
                    <a:pt x="11845" y="8614"/>
                  </a:cubicBezTo>
                  <a:cubicBezTo>
                    <a:pt x="11845" y="15138"/>
                    <a:pt x="6556" y="20458"/>
                    <a:pt x="1"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8"/>
          <p:cNvGrpSpPr/>
          <p:nvPr/>
        </p:nvGrpSpPr>
        <p:grpSpPr>
          <a:xfrm>
            <a:off x="2820853" y="1403508"/>
            <a:ext cx="3502263" cy="2951424"/>
            <a:chOff x="2820853" y="1403508"/>
            <a:chExt cx="3502263" cy="2951424"/>
          </a:xfrm>
        </p:grpSpPr>
        <p:sp>
          <p:nvSpPr>
            <p:cNvPr id="121" name="Google Shape;121;p18"/>
            <p:cNvSpPr/>
            <p:nvPr/>
          </p:nvSpPr>
          <p:spPr>
            <a:xfrm>
              <a:off x="2942335" y="1403508"/>
              <a:ext cx="3260177" cy="2951424"/>
            </a:xfrm>
            <a:custGeom>
              <a:rect b="b" l="l" r="r" t="t"/>
              <a:pathLst>
                <a:path extrusionOk="0" fill="none" h="110810" w="122402">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cap="flat" cmpd="sng" w="7925">
              <a:solidFill>
                <a:srgbClr val="E8A06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2820853" y="1675958"/>
              <a:ext cx="504440" cy="27"/>
            </a:xfrm>
            <a:custGeom>
              <a:rect b="b" l="l" r="r" t="t"/>
              <a:pathLst>
                <a:path extrusionOk="0" fill="none" h="1" w="18939">
                  <a:moveTo>
                    <a:pt x="1" y="0"/>
                  </a:moveTo>
                  <a:lnTo>
                    <a:pt x="18939" y="0"/>
                  </a:lnTo>
                </a:path>
              </a:pathLst>
            </a:custGeom>
            <a:noFill/>
            <a:ln cap="flat" cmpd="sng" w="7925">
              <a:solidFill>
                <a:srgbClr val="E8A06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2820853" y="3985452"/>
              <a:ext cx="716162" cy="27"/>
            </a:xfrm>
            <a:custGeom>
              <a:rect b="b" l="l" r="r" t="t"/>
              <a:pathLst>
                <a:path extrusionOk="0" fill="none" h="1" w="26888">
                  <a:moveTo>
                    <a:pt x="1" y="1"/>
                  </a:moveTo>
                  <a:lnTo>
                    <a:pt x="26888" y="1"/>
                  </a:lnTo>
                </a:path>
              </a:pathLst>
            </a:custGeom>
            <a:noFill/>
            <a:ln cap="flat" cmpd="sng" w="7925">
              <a:solidFill>
                <a:srgbClr val="E8A06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5818676" y="1675958"/>
              <a:ext cx="504440" cy="27"/>
            </a:xfrm>
            <a:custGeom>
              <a:rect b="b" l="l" r="r" t="t"/>
              <a:pathLst>
                <a:path extrusionOk="0" fill="none" h="1" w="18939">
                  <a:moveTo>
                    <a:pt x="18939" y="0"/>
                  </a:moveTo>
                  <a:lnTo>
                    <a:pt x="1" y="0"/>
                  </a:lnTo>
                </a:path>
              </a:pathLst>
            </a:custGeom>
            <a:noFill/>
            <a:ln cap="flat" cmpd="sng" w="7925">
              <a:solidFill>
                <a:srgbClr val="E8A06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5606954" y="3985452"/>
              <a:ext cx="716162" cy="27"/>
            </a:xfrm>
            <a:custGeom>
              <a:rect b="b" l="l" r="r" t="t"/>
              <a:pathLst>
                <a:path extrusionOk="0" fill="none" h="1" w="26888">
                  <a:moveTo>
                    <a:pt x="26888" y="1"/>
                  </a:moveTo>
                  <a:lnTo>
                    <a:pt x="1" y="1"/>
                  </a:lnTo>
                </a:path>
              </a:pathLst>
            </a:custGeom>
            <a:noFill/>
            <a:ln cap="flat" cmpd="sng" w="7925">
              <a:solidFill>
                <a:srgbClr val="E8A06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3623872" y="1880914"/>
              <a:ext cx="1896226" cy="1175030"/>
            </a:xfrm>
            <a:custGeom>
              <a:rect b="b" l="l" r="r" t="t"/>
              <a:pathLst>
                <a:path extrusionOk="0" h="44116" w="71193">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3331180" y="3017962"/>
              <a:ext cx="2481610" cy="455512"/>
            </a:xfrm>
            <a:custGeom>
              <a:rect b="b" l="l" r="r" t="t"/>
              <a:pathLst>
                <a:path extrusionOk="0" h="17102" w="93171">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cap="flat" cmpd="sng" w="2375">
              <a:solidFill>
                <a:srgbClr val="E8A06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3338771" y="3444761"/>
              <a:ext cx="2467280" cy="81849"/>
            </a:xfrm>
            <a:custGeom>
              <a:rect b="b" l="l" r="r" t="t"/>
              <a:pathLst>
                <a:path extrusionOk="0" h="3073" w="92633">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3747032" y="3062656"/>
              <a:ext cx="104622" cy="22800"/>
            </a:xfrm>
            <a:custGeom>
              <a:rect b="b" l="l" r="r" t="t"/>
              <a:pathLst>
                <a:path extrusionOk="0" h="856" w="3928">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3858366" y="3062656"/>
              <a:ext cx="102944" cy="22800"/>
            </a:xfrm>
            <a:custGeom>
              <a:rect b="b" l="l" r="r" t="t"/>
              <a:pathLst>
                <a:path extrusionOk="0" h="856" w="3865">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3968875" y="3062656"/>
              <a:ext cx="102092" cy="22800"/>
            </a:xfrm>
            <a:custGeom>
              <a:rect b="b" l="l" r="r" t="t"/>
              <a:pathLst>
                <a:path extrusionOk="0" h="856" w="3833">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4080209" y="3062656"/>
              <a:ext cx="100414" cy="22800"/>
            </a:xfrm>
            <a:custGeom>
              <a:rect b="b" l="l" r="r" t="t"/>
              <a:pathLst>
                <a:path extrusionOk="0" h="856" w="377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4191570" y="3062656"/>
              <a:ext cx="98709" cy="22800"/>
            </a:xfrm>
            <a:custGeom>
              <a:rect b="b" l="l" r="r" t="t"/>
              <a:pathLst>
                <a:path extrusionOk="0" h="856" w="3706">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4302052" y="3062656"/>
              <a:ext cx="97031" cy="22800"/>
            </a:xfrm>
            <a:custGeom>
              <a:rect b="b" l="l" r="r" t="t"/>
              <a:pathLst>
                <a:path extrusionOk="0" h="856" w="3643">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4413413" y="3062656"/>
              <a:ext cx="96179" cy="22800"/>
            </a:xfrm>
            <a:custGeom>
              <a:rect b="b" l="l" r="r" t="t"/>
              <a:pathLst>
                <a:path extrusionOk="0" h="856" w="3611">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4524747" y="3062656"/>
              <a:ext cx="95327" cy="22800"/>
            </a:xfrm>
            <a:custGeom>
              <a:rect b="b" l="l" r="r" t="t"/>
              <a:pathLst>
                <a:path extrusionOk="0" h="856" w="3579">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4634404" y="3062656"/>
              <a:ext cx="96179" cy="22800"/>
            </a:xfrm>
            <a:custGeom>
              <a:rect b="b" l="l" r="r" t="t"/>
              <a:pathLst>
                <a:path extrusionOk="0" h="856" w="3611">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4744060" y="3062656"/>
              <a:ext cx="97857" cy="22800"/>
            </a:xfrm>
            <a:custGeom>
              <a:rect b="b" l="l" r="r" t="t"/>
              <a:pathLst>
                <a:path extrusionOk="0" h="856" w="3674">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4853716" y="3062656"/>
              <a:ext cx="99562" cy="22800"/>
            </a:xfrm>
            <a:custGeom>
              <a:rect b="b" l="l" r="r" t="t"/>
              <a:pathLst>
                <a:path extrusionOk="0" h="856" w="3738">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4963373" y="3062656"/>
              <a:ext cx="100387" cy="22800"/>
            </a:xfrm>
            <a:custGeom>
              <a:rect b="b" l="l" r="r" t="t"/>
              <a:pathLst>
                <a:path extrusionOk="0" h="856" w="3769">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5073029" y="3062656"/>
              <a:ext cx="101240" cy="22800"/>
            </a:xfrm>
            <a:custGeom>
              <a:rect b="b" l="l" r="r" t="t"/>
              <a:pathLst>
                <a:path extrusionOk="0" h="856" w="3801">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5182685" y="3062656"/>
              <a:ext cx="102918" cy="22800"/>
            </a:xfrm>
            <a:custGeom>
              <a:rect b="b" l="l" r="r" t="t"/>
              <a:pathLst>
                <a:path extrusionOk="0" h="856" w="3864">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5292341" y="3062656"/>
              <a:ext cx="104622" cy="22800"/>
            </a:xfrm>
            <a:custGeom>
              <a:rect b="b" l="l" r="r" t="t"/>
              <a:pathLst>
                <a:path extrusionOk="0" h="856" w="3928">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3724259" y="3091342"/>
              <a:ext cx="80997" cy="35451"/>
            </a:xfrm>
            <a:custGeom>
              <a:rect b="b" l="l" r="r" t="t"/>
              <a:pathLst>
                <a:path extrusionOk="0" h="1331" w="3041">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3806082" y="3091342"/>
              <a:ext cx="110509" cy="35451"/>
            </a:xfrm>
            <a:custGeom>
              <a:rect b="b" l="l" r="r" t="t"/>
              <a:pathLst>
                <a:path extrusionOk="0" h="1331" w="4149">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3919946" y="3091342"/>
              <a:ext cx="108831" cy="35451"/>
            </a:xfrm>
            <a:custGeom>
              <a:rect b="b" l="l" r="r" t="t"/>
              <a:pathLst>
                <a:path extrusionOk="0" h="1331" w="4086">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4033811" y="3091342"/>
              <a:ext cx="107153" cy="35451"/>
            </a:xfrm>
            <a:custGeom>
              <a:rect b="b" l="l" r="r" t="t"/>
              <a:pathLst>
                <a:path extrusionOk="0" h="1331" w="4023">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4148528" y="3091342"/>
              <a:ext cx="103797" cy="35451"/>
            </a:xfrm>
            <a:custGeom>
              <a:rect b="b" l="l" r="r" t="t"/>
              <a:pathLst>
                <a:path extrusionOk="0" h="1331" w="3897">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4262419" y="3091342"/>
              <a:ext cx="102092" cy="35451"/>
            </a:xfrm>
            <a:custGeom>
              <a:rect b="b" l="l" r="r" t="t"/>
              <a:pathLst>
                <a:path extrusionOk="0" h="1331" w="3833">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4376284" y="3091342"/>
              <a:ext cx="99562" cy="35451"/>
            </a:xfrm>
            <a:custGeom>
              <a:rect b="b" l="l" r="r" t="t"/>
              <a:pathLst>
                <a:path extrusionOk="0" h="1331" w="3738">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4490148" y="3091342"/>
              <a:ext cx="97884" cy="35451"/>
            </a:xfrm>
            <a:custGeom>
              <a:rect b="b" l="l" r="r" t="t"/>
              <a:pathLst>
                <a:path extrusionOk="0" h="1331" w="3675">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4604040" y="3091342"/>
              <a:ext cx="98709" cy="35451"/>
            </a:xfrm>
            <a:custGeom>
              <a:rect b="b" l="l" r="r" t="t"/>
              <a:pathLst>
                <a:path extrusionOk="0" h="1331" w="3706">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4716226" y="3091342"/>
              <a:ext cx="100387" cy="35451"/>
            </a:xfrm>
            <a:custGeom>
              <a:rect b="b" l="l" r="r" t="t"/>
              <a:pathLst>
                <a:path extrusionOk="0" h="1331" w="3769">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4827561" y="3091342"/>
              <a:ext cx="102944" cy="35451"/>
            </a:xfrm>
            <a:custGeom>
              <a:rect b="b" l="l" r="r" t="t"/>
              <a:pathLst>
                <a:path extrusionOk="0" h="1331" w="3865">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4939747" y="3091342"/>
              <a:ext cx="104622" cy="35451"/>
            </a:xfrm>
            <a:custGeom>
              <a:rect b="b" l="l" r="r" t="t"/>
              <a:pathLst>
                <a:path extrusionOk="0" h="1331" w="3928">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5051082" y="3091342"/>
              <a:ext cx="108005" cy="35451"/>
            </a:xfrm>
            <a:custGeom>
              <a:rect b="b" l="l" r="r" t="t"/>
              <a:pathLst>
                <a:path extrusionOk="0" h="1331" w="4055">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5163268" y="3091342"/>
              <a:ext cx="256468" cy="35451"/>
            </a:xfrm>
            <a:custGeom>
              <a:rect b="b" l="l" r="r" t="t"/>
              <a:pathLst>
                <a:path extrusionOk="0" h="1331" w="9629">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3701486" y="3132679"/>
              <a:ext cx="148490" cy="35451"/>
            </a:xfrm>
            <a:custGeom>
              <a:rect b="b" l="l" r="r" t="t"/>
              <a:pathLst>
                <a:path extrusionOk="0" h="1331" w="5575">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3852480" y="3132679"/>
              <a:ext cx="112213" cy="35451"/>
            </a:xfrm>
            <a:custGeom>
              <a:rect b="b" l="l" r="r" t="t"/>
              <a:pathLst>
                <a:path extrusionOk="0" h="1331" w="4213">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3969727" y="3132679"/>
              <a:ext cx="109683" cy="35451"/>
            </a:xfrm>
            <a:custGeom>
              <a:rect b="b" l="l" r="r" t="t"/>
              <a:pathLst>
                <a:path extrusionOk="0" h="1331" w="4118">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4086974" y="3132679"/>
              <a:ext cx="107153" cy="35451"/>
            </a:xfrm>
            <a:custGeom>
              <a:rect b="b" l="l" r="r" t="t"/>
              <a:pathLst>
                <a:path extrusionOk="0" h="1331" w="4023">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4204222" y="3132679"/>
              <a:ext cx="105448" cy="35451"/>
            </a:xfrm>
            <a:custGeom>
              <a:rect b="b" l="l" r="r" t="t"/>
              <a:pathLst>
                <a:path extrusionOk="0" h="1331" w="3959">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4320617" y="3132679"/>
              <a:ext cx="103770" cy="35451"/>
            </a:xfrm>
            <a:custGeom>
              <a:rect b="b" l="l" r="r" t="t"/>
              <a:pathLst>
                <a:path extrusionOk="0" h="1331" w="3896">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4437864" y="3132679"/>
              <a:ext cx="101240" cy="35451"/>
            </a:xfrm>
            <a:custGeom>
              <a:rect b="b" l="l" r="r" t="t"/>
              <a:pathLst>
                <a:path extrusionOk="0" h="1331" w="3801">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555111" y="3132679"/>
              <a:ext cx="100414" cy="35451"/>
            </a:xfrm>
            <a:custGeom>
              <a:rect b="b" l="l" r="r" t="t"/>
              <a:pathLst>
                <a:path extrusionOk="0" h="1331" w="377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4670681" y="3132679"/>
              <a:ext cx="102092" cy="35451"/>
            </a:xfrm>
            <a:custGeom>
              <a:rect b="b" l="l" r="r" t="t"/>
              <a:pathLst>
                <a:path extrusionOk="0" h="1331" w="3833">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4785397" y="3132679"/>
              <a:ext cx="104622" cy="35451"/>
            </a:xfrm>
            <a:custGeom>
              <a:rect b="b" l="l" r="r" t="t"/>
              <a:pathLst>
                <a:path extrusionOk="0" h="1331" w="3928">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4900114" y="3132679"/>
              <a:ext cx="107153" cy="35451"/>
            </a:xfrm>
            <a:custGeom>
              <a:rect b="b" l="l" r="r" t="t"/>
              <a:pathLst>
                <a:path extrusionOk="0" h="1331" w="4023">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5015657" y="3132679"/>
              <a:ext cx="108857" cy="35451"/>
            </a:xfrm>
            <a:custGeom>
              <a:rect b="b" l="l" r="r" t="t"/>
              <a:pathLst>
                <a:path extrusionOk="0" h="1331" w="4087">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5130374" y="3132679"/>
              <a:ext cx="111388" cy="35451"/>
            </a:xfrm>
            <a:custGeom>
              <a:rect b="b" l="l" r="r" t="t"/>
              <a:pathLst>
                <a:path extrusionOk="0" h="1331" w="4182">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5245091" y="3132679"/>
              <a:ext cx="197419" cy="35451"/>
            </a:xfrm>
            <a:custGeom>
              <a:rect b="b" l="l" r="r" t="t"/>
              <a:pathLst>
                <a:path extrusionOk="0" h="1331" w="7412">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3678713" y="3174017"/>
              <a:ext cx="185593" cy="35451"/>
            </a:xfrm>
            <a:custGeom>
              <a:rect b="b" l="l" r="r" t="t"/>
              <a:pathLst>
                <a:path extrusionOk="0" h="1331" w="6968">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3867662" y="3174017"/>
              <a:ext cx="114744" cy="35451"/>
            </a:xfrm>
            <a:custGeom>
              <a:rect b="b" l="l" r="r" t="t"/>
              <a:pathLst>
                <a:path extrusionOk="0" h="1331" w="4308">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3988265" y="3174017"/>
              <a:ext cx="111388" cy="35451"/>
            </a:xfrm>
            <a:custGeom>
              <a:rect b="b" l="l" r="r" t="t"/>
              <a:pathLst>
                <a:path extrusionOk="0" h="1331" w="4182">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4108043" y="3174017"/>
              <a:ext cx="109683" cy="35451"/>
            </a:xfrm>
            <a:custGeom>
              <a:rect b="b" l="l" r="r" t="t"/>
              <a:pathLst>
                <a:path extrusionOk="0" h="1331" w="4118">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4228673" y="3174017"/>
              <a:ext cx="107153" cy="35451"/>
            </a:xfrm>
            <a:custGeom>
              <a:rect b="b" l="l" r="r" t="t"/>
              <a:pathLst>
                <a:path extrusionOk="0" h="1331" w="4023">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4348450" y="3174017"/>
              <a:ext cx="105475" cy="35451"/>
            </a:xfrm>
            <a:custGeom>
              <a:rect b="b" l="l" r="r" t="t"/>
              <a:pathLst>
                <a:path extrusionOk="0" h="1331" w="396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4469080" y="3174017"/>
              <a:ext cx="102918" cy="35451"/>
            </a:xfrm>
            <a:custGeom>
              <a:rect b="b" l="l" r="r" t="t"/>
              <a:pathLst>
                <a:path extrusionOk="0" h="1331" w="3864">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4588858" y="3174017"/>
              <a:ext cx="103770" cy="35451"/>
            </a:xfrm>
            <a:custGeom>
              <a:rect b="b" l="l" r="r" t="t"/>
              <a:pathLst>
                <a:path extrusionOk="0" h="1331" w="3896">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4706931" y="3174017"/>
              <a:ext cx="105475" cy="35451"/>
            </a:xfrm>
            <a:custGeom>
              <a:rect b="b" l="l" r="r" t="t"/>
              <a:pathLst>
                <a:path extrusionOk="0" h="1331" w="396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4825030" y="3174017"/>
              <a:ext cx="108005" cy="35451"/>
            </a:xfrm>
            <a:custGeom>
              <a:rect b="b" l="l" r="r" t="t"/>
              <a:pathLst>
                <a:path extrusionOk="0" h="1331" w="4055">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4943130" y="3174017"/>
              <a:ext cx="109683" cy="35451"/>
            </a:xfrm>
            <a:custGeom>
              <a:rect b="b" l="l" r="r" t="t"/>
              <a:pathLst>
                <a:path extrusionOk="0" h="1331" w="4118">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5060377" y="3174017"/>
              <a:ext cx="113039" cy="35451"/>
            </a:xfrm>
            <a:custGeom>
              <a:rect b="b" l="l" r="r" t="t"/>
              <a:pathLst>
                <a:path extrusionOk="0" h="1331" w="4244">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5178450" y="3174017"/>
              <a:ext cx="286832" cy="35451"/>
            </a:xfrm>
            <a:custGeom>
              <a:rect b="b" l="l" r="r" t="t"/>
              <a:pathLst>
                <a:path extrusionOk="0" h="1331" w="10769">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3655940" y="3214502"/>
              <a:ext cx="293571" cy="35451"/>
            </a:xfrm>
            <a:custGeom>
              <a:rect b="b" l="l" r="r" t="t"/>
              <a:pathLst>
                <a:path extrusionOk="0" h="1331" w="11022">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3955371" y="3214502"/>
              <a:ext cx="114744" cy="35451"/>
            </a:xfrm>
            <a:custGeom>
              <a:rect b="b" l="l" r="r" t="t"/>
              <a:pathLst>
                <a:path extrusionOk="0" h="1331" w="4308">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4078531" y="3214502"/>
              <a:ext cx="113066" cy="35451"/>
            </a:xfrm>
            <a:custGeom>
              <a:rect b="b" l="l" r="r" t="t"/>
              <a:pathLst>
                <a:path extrusionOk="0" h="1331" w="4245">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4201691" y="3214502"/>
              <a:ext cx="110509" cy="35451"/>
            </a:xfrm>
            <a:custGeom>
              <a:rect b="b" l="l" r="r" t="t"/>
              <a:pathLst>
                <a:path extrusionOk="0" h="1331" w="4149">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4325677" y="3214502"/>
              <a:ext cx="108005" cy="35451"/>
            </a:xfrm>
            <a:custGeom>
              <a:rect b="b" l="l" r="r" t="t"/>
              <a:pathLst>
                <a:path extrusionOk="0" h="1331" w="4055">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4448838" y="3214502"/>
              <a:ext cx="106300" cy="35451"/>
            </a:xfrm>
            <a:custGeom>
              <a:rect b="b" l="l" r="r" t="t"/>
              <a:pathLst>
                <a:path extrusionOk="0" h="1331" w="3991">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4571971" y="3214502"/>
              <a:ext cx="105475" cy="35451"/>
            </a:xfrm>
            <a:custGeom>
              <a:rect b="b" l="l" r="r" t="t"/>
              <a:pathLst>
                <a:path extrusionOk="0" h="1331" w="396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4692601" y="3214502"/>
              <a:ext cx="108831" cy="35451"/>
            </a:xfrm>
            <a:custGeom>
              <a:rect b="b" l="l" r="r" t="t"/>
              <a:pathLst>
                <a:path extrusionOk="0" h="1331" w="4086">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4814057" y="3214502"/>
              <a:ext cx="110535" cy="35451"/>
            </a:xfrm>
            <a:custGeom>
              <a:rect b="b" l="l" r="r" t="t"/>
              <a:pathLst>
                <a:path extrusionOk="0" h="1331" w="415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4935539" y="3214502"/>
              <a:ext cx="112213" cy="35451"/>
            </a:xfrm>
            <a:custGeom>
              <a:rect b="b" l="l" r="r" t="t"/>
              <a:pathLst>
                <a:path extrusionOk="0" h="1331" w="4213">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5056142" y="3214502"/>
              <a:ext cx="114744" cy="35451"/>
            </a:xfrm>
            <a:custGeom>
              <a:rect b="b" l="l" r="r" t="t"/>
              <a:pathLst>
                <a:path extrusionOk="0" h="1331" w="4308">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5177624" y="3214502"/>
              <a:ext cx="310431" cy="35451"/>
            </a:xfrm>
            <a:custGeom>
              <a:rect b="b" l="l" r="r" t="t"/>
              <a:pathLst>
                <a:path extrusionOk="0" h="1331" w="11655">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3633167" y="3255839"/>
              <a:ext cx="123160" cy="35451"/>
            </a:xfrm>
            <a:custGeom>
              <a:rect b="b" l="l" r="r" t="t"/>
              <a:pathLst>
                <a:path extrusionOk="0" h="1331" w="4624">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3759684" y="3255839"/>
              <a:ext cx="120657" cy="35451"/>
            </a:xfrm>
            <a:custGeom>
              <a:rect b="b" l="l" r="r" t="t"/>
              <a:pathLst>
                <a:path extrusionOk="0" h="1331" w="453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3886200" y="3255839"/>
              <a:ext cx="118126" cy="35451"/>
            </a:xfrm>
            <a:custGeom>
              <a:rect b="b" l="l" r="r" t="t"/>
              <a:pathLst>
                <a:path extrusionOk="0" h="1331" w="4435">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4012743" y="3255839"/>
              <a:ext cx="186445" cy="35451"/>
            </a:xfrm>
            <a:custGeom>
              <a:rect b="b" l="l" r="r" t="t"/>
              <a:pathLst>
                <a:path extrusionOk="0" h="1331" w="700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4210960" y="3255839"/>
              <a:ext cx="722075" cy="35451"/>
            </a:xfrm>
            <a:custGeom>
              <a:rect b="b" l="l" r="r" t="t"/>
              <a:pathLst>
                <a:path extrusionOk="0" h="1331" w="2711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4944808" y="3255839"/>
              <a:ext cx="114744" cy="35451"/>
            </a:xfrm>
            <a:custGeom>
              <a:rect b="b" l="l" r="r" t="t"/>
              <a:pathLst>
                <a:path extrusionOk="0" h="1331" w="4308">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5068794" y="3255839"/>
              <a:ext cx="117274" cy="35451"/>
            </a:xfrm>
            <a:custGeom>
              <a:rect b="b" l="l" r="r" t="t"/>
              <a:pathLst>
                <a:path extrusionOk="0" h="1331" w="4403">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5192806" y="3255839"/>
              <a:ext cx="101240" cy="35451"/>
            </a:xfrm>
            <a:custGeom>
              <a:rect b="b" l="l" r="r" t="t"/>
              <a:pathLst>
                <a:path extrusionOk="0" h="1331" w="3801">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5405354" y="3255839"/>
              <a:ext cx="105475" cy="35451"/>
            </a:xfrm>
            <a:custGeom>
              <a:rect b="b" l="l" r="r" t="t"/>
              <a:pathLst>
                <a:path extrusionOk="0" h="1331" w="396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5299080" y="3255839"/>
              <a:ext cx="93649" cy="15209"/>
            </a:xfrm>
            <a:custGeom>
              <a:rect b="b" l="l" r="r" t="t"/>
              <a:pathLst>
                <a:path extrusionOk="0" h="571" w="3516">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5308349" y="3276082"/>
              <a:ext cx="94501" cy="15209"/>
            </a:xfrm>
            <a:custGeom>
              <a:rect b="b" l="l" r="r" t="t"/>
              <a:pathLst>
                <a:path extrusionOk="0" h="571" w="3548">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4178066" y="3308976"/>
              <a:ext cx="787863" cy="134986"/>
            </a:xfrm>
            <a:custGeom>
              <a:rect b="b" l="l" r="r" t="t"/>
              <a:pathLst>
                <a:path extrusionOk="0" h="5068" w="2958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3669418" y="1926460"/>
              <a:ext cx="1805134" cy="1008028"/>
            </a:xfrm>
            <a:custGeom>
              <a:rect b="b" l="l" r="r" t="t"/>
              <a:pathLst>
                <a:path extrusionOk="0" h="37846" w="67773">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cap="flat" cmpd="sng" w="9525">
              <a:solidFill>
                <a:srgbClr val="E8A0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8"/>
          <p:cNvSpPr/>
          <p:nvPr/>
        </p:nvSpPr>
        <p:spPr>
          <a:xfrm>
            <a:off x="579873" y="1506225"/>
            <a:ext cx="334516" cy="299115"/>
          </a:xfrm>
          <a:custGeom>
            <a:rect b="b" l="l" r="r" t="t"/>
            <a:pathLst>
              <a:path extrusionOk="0" h="12225" w="13524">
                <a:moveTo>
                  <a:pt x="11971" y="4656"/>
                </a:moveTo>
                <a:lnTo>
                  <a:pt x="13175" y="5068"/>
                </a:lnTo>
                <a:lnTo>
                  <a:pt x="13175" y="6398"/>
                </a:lnTo>
                <a:lnTo>
                  <a:pt x="13143" y="6398"/>
                </a:lnTo>
                <a:lnTo>
                  <a:pt x="11971" y="6778"/>
                </a:lnTo>
                <a:lnTo>
                  <a:pt x="11971" y="4656"/>
                </a:lnTo>
                <a:close/>
                <a:moveTo>
                  <a:pt x="3706" y="4054"/>
                </a:moveTo>
                <a:lnTo>
                  <a:pt x="3706" y="7379"/>
                </a:lnTo>
                <a:lnTo>
                  <a:pt x="2027" y="7379"/>
                </a:lnTo>
                <a:cubicBezTo>
                  <a:pt x="1141" y="7379"/>
                  <a:pt x="380" y="6651"/>
                  <a:pt x="380" y="5733"/>
                </a:cubicBezTo>
                <a:cubicBezTo>
                  <a:pt x="380" y="4814"/>
                  <a:pt x="1141" y="4054"/>
                  <a:pt x="2027" y="4054"/>
                </a:cubicBezTo>
                <a:close/>
                <a:moveTo>
                  <a:pt x="10008" y="1616"/>
                </a:moveTo>
                <a:lnTo>
                  <a:pt x="10008" y="9818"/>
                </a:lnTo>
                <a:lnTo>
                  <a:pt x="4054" y="7443"/>
                </a:lnTo>
                <a:lnTo>
                  <a:pt x="4054" y="4023"/>
                </a:lnTo>
                <a:lnTo>
                  <a:pt x="4086" y="3991"/>
                </a:lnTo>
                <a:lnTo>
                  <a:pt x="10008" y="1616"/>
                </a:lnTo>
                <a:close/>
                <a:moveTo>
                  <a:pt x="10990" y="381"/>
                </a:moveTo>
                <a:cubicBezTo>
                  <a:pt x="11306" y="381"/>
                  <a:pt x="11591" y="666"/>
                  <a:pt x="11591" y="982"/>
                </a:cubicBezTo>
                <a:lnTo>
                  <a:pt x="11591" y="10451"/>
                </a:lnTo>
                <a:cubicBezTo>
                  <a:pt x="11591" y="10800"/>
                  <a:pt x="11306" y="11053"/>
                  <a:pt x="10990" y="11053"/>
                </a:cubicBezTo>
                <a:cubicBezTo>
                  <a:pt x="10641" y="11053"/>
                  <a:pt x="10388" y="10800"/>
                  <a:pt x="10388" y="10451"/>
                </a:cubicBezTo>
                <a:lnTo>
                  <a:pt x="10388" y="982"/>
                </a:lnTo>
                <a:cubicBezTo>
                  <a:pt x="10388" y="666"/>
                  <a:pt x="10641" y="381"/>
                  <a:pt x="10990" y="381"/>
                </a:cubicBezTo>
                <a:close/>
                <a:moveTo>
                  <a:pt x="3737" y="7759"/>
                </a:moveTo>
                <a:lnTo>
                  <a:pt x="3737" y="7823"/>
                </a:lnTo>
                <a:lnTo>
                  <a:pt x="4497" y="10768"/>
                </a:lnTo>
                <a:cubicBezTo>
                  <a:pt x="4497" y="10800"/>
                  <a:pt x="4529" y="10831"/>
                  <a:pt x="4529" y="10863"/>
                </a:cubicBezTo>
                <a:lnTo>
                  <a:pt x="4846" y="11180"/>
                </a:lnTo>
                <a:cubicBezTo>
                  <a:pt x="4877" y="11211"/>
                  <a:pt x="4909" y="11243"/>
                  <a:pt x="4909" y="11306"/>
                </a:cubicBezTo>
                <a:cubicBezTo>
                  <a:pt x="4909" y="11338"/>
                  <a:pt x="4909" y="11370"/>
                  <a:pt x="4846" y="11433"/>
                </a:cubicBezTo>
                <a:cubicBezTo>
                  <a:pt x="4814" y="11465"/>
                  <a:pt x="4782" y="11465"/>
                  <a:pt x="4751" y="11465"/>
                </a:cubicBezTo>
                <a:lnTo>
                  <a:pt x="2946" y="11813"/>
                </a:lnTo>
                <a:lnTo>
                  <a:pt x="2946" y="11750"/>
                </a:lnTo>
                <a:lnTo>
                  <a:pt x="1996" y="7759"/>
                </a:lnTo>
                <a:close/>
                <a:moveTo>
                  <a:pt x="10990" y="1"/>
                </a:moveTo>
                <a:cubicBezTo>
                  <a:pt x="10451" y="1"/>
                  <a:pt x="10008" y="444"/>
                  <a:pt x="10008" y="982"/>
                </a:cubicBezTo>
                <a:lnTo>
                  <a:pt x="10008" y="1236"/>
                </a:lnTo>
                <a:lnTo>
                  <a:pt x="9976" y="1236"/>
                </a:lnTo>
                <a:lnTo>
                  <a:pt x="3832" y="3706"/>
                </a:lnTo>
                <a:lnTo>
                  <a:pt x="2027" y="3706"/>
                </a:lnTo>
                <a:cubicBezTo>
                  <a:pt x="919" y="3706"/>
                  <a:pt x="0" y="4624"/>
                  <a:pt x="0" y="5733"/>
                </a:cubicBezTo>
                <a:cubicBezTo>
                  <a:pt x="0" y="6651"/>
                  <a:pt x="665" y="7474"/>
                  <a:pt x="1584" y="7696"/>
                </a:cubicBezTo>
                <a:lnTo>
                  <a:pt x="1616" y="7696"/>
                </a:lnTo>
                <a:lnTo>
                  <a:pt x="1616" y="7759"/>
                </a:lnTo>
                <a:lnTo>
                  <a:pt x="2661" y="12098"/>
                </a:lnTo>
                <a:cubicBezTo>
                  <a:pt x="2661" y="12161"/>
                  <a:pt x="2756" y="12225"/>
                  <a:pt x="2819" y="12225"/>
                </a:cubicBezTo>
                <a:lnTo>
                  <a:pt x="2851" y="12225"/>
                </a:lnTo>
                <a:lnTo>
                  <a:pt x="4846" y="11845"/>
                </a:lnTo>
                <a:cubicBezTo>
                  <a:pt x="4941" y="11813"/>
                  <a:pt x="5036" y="11781"/>
                  <a:pt x="5099" y="11686"/>
                </a:cubicBezTo>
                <a:cubicBezTo>
                  <a:pt x="5226" y="11591"/>
                  <a:pt x="5258" y="11465"/>
                  <a:pt x="5258" y="11306"/>
                </a:cubicBezTo>
                <a:cubicBezTo>
                  <a:pt x="5258" y="11148"/>
                  <a:pt x="5226" y="11021"/>
                  <a:pt x="5099" y="10926"/>
                </a:cubicBezTo>
                <a:lnTo>
                  <a:pt x="4814" y="10641"/>
                </a:lnTo>
                <a:lnTo>
                  <a:pt x="4814" y="10610"/>
                </a:lnTo>
                <a:lnTo>
                  <a:pt x="4149" y="7886"/>
                </a:lnTo>
                <a:lnTo>
                  <a:pt x="10008" y="10230"/>
                </a:lnTo>
                <a:lnTo>
                  <a:pt x="10008" y="10483"/>
                </a:lnTo>
                <a:cubicBezTo>
                  <a:pt x="10008" y="11021"/>
                  <a:pt x="10451" y="11433"/>
                  <a:pt x="10990" y="11433"/>
                </a:cubicBezTo>
                <a:cubicBezTo>
                  <a:pt x="11528" y="11433"/>
                  <a:pt x="11940" y="11021"/>
                  <a:pt x="11940" y="10483"/>
                </a:cubicBezTo>
                <a:lnTo>
                  <a:pt x="11940" y="7189"/>
                </a:lnTo>
                <a:lnTo>
                  <a:pt x="11971" y="7158"/>
                </a:lnTo>
                <a:lnTo>
                  <a:pt x="13396" y="6683"/>
                </a:lnTo>
                <a:cubicBezTo>
                  <a:pt x="13491" y="6683"/>
                  <a:pt x="13523" y="6588"/>
                  <a:pt x="13523" y="6524"/>
                </a:cubicBezTo>
                <a:lnTo>
                  <a:pt x="13523" y="4941"/>
                </a:lnTo>
                <a:cubicBezTo>
                  <a:pt x="13523" y="4846"/>
                  <a:pt x="13491" y="4783"/>
                  <a:pt x="13396" y="4751"/>
                </a:cubicBezTo>
                <a:lnTo>
                  <a:pt x="11971" y="4276"/>
                </a:lnTo>
                <a:lnTo>
                  <a:pt x="11971" y="982"/>
                </a:lnTo>
                <a:cubicBezTo>
                  <a:pt x="11971" y="444"/>
                  <a:pt x="11528" y="1"/>
                  <a:pt x="10990" y="1"/>
                </a:cubicBezTo>
                <a:close/>
              </a:path>
            </a:pathLst>
          </a:custGeom>
          <a:solidFill>
            <a:srgbClr val="E9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18"/>
          <p:cNvPicPr preferRelativeResize="0"/>
          <p:nvPr/>
        </p:nvPicPr>
        <p:blipFill rotWithShape="1">
          <a:blip r:embed="rId3">
            <a:alphaModFix/>
          </a:blip>
          <a:srcRect b="54247" l="23001" r="53082" t="20671"/>
          <a:stretch/>
        </p:blipFill>
        <p:spPr>
          <a:xfrm>
            <a:off x="3851600" y="1928375"/>
            <a:ext cx="1434013" cy="957234"/>
          </a:xfrm>
          <a:prstGeom prst="rect">
            <a:avLst/>
          </a:prstGeom>
          <a:noFill/>
          <a:ln>
            <a:noFill/>
          </a:ln>
        </p:spPr>
      </p:pic>
      <p:sp>
        <p:nvSpPr>
          <p:cNvPr id="212" name="Google Shape;212;p18"/>
          <p:cNvSpPr txBox="1"/>
          <p:nvPr/>
        </p:nvSpPr>
        <p:spPr>
          <a:xfrm>
            <a:off x="835757" y="2354329"/>
            <a:ext cx="1636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2</a:t>
            </a:r>
            <a:endParaRPr sz="1500">
              <a:latin typeface="Fira Sans Medium"/>
              <a:ea typeface="Fira Sans Medium"/>
              <a:cs typeface="Fira Sans Medium"/>
              <a:sym typeface="Fira Sans Medium"/>
            </a:endParaRPr>
          </a:p>
        </p:txBody>
      </p:sp>
      <p:sp>
        <p:nvSpPr>
          <p:cNvPr id="213" name="Google Shape;213;p18"/>
          <p:cNvSpPr txBox="1"/>
          <p:nvPr/>
        </p:nvSpPr>
        <p:spPr>
          <a:xfrm>
            <a:off x="787382" y="2570704"/>
            <a:ext cx="16368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Better User Experience Understanding Complex Art Images</a:t>
            </a:r>
            <a:endParaRPr sz="12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200">
              <a:latin typeface="Fira Sans"/>
              <a:ea typeface="Fira Sans"/>
              <a:cs typeface="Fira Sans"/>
              <a:sym typeface="Fira Sans"/>
            </a:endParaRPr>
          </a:p>
        </p:txBody>
      </p:sp>
      <p:grpSp>
        <p:nvGrpSpPr>
          <p:cNvPr id="214" name="Google Shape;214;p18"/>
          <p:cNvGrpSpPr/>
          <p:nvPr/>
        </p:nvGrpSpPr>
        <p:grpSpPr>
          <a:xfrm>
            <a:off x="8100926" y="1283247"/>
            <a:ext cx="630104" cy="630131"/>
            <a:chOff x="10134426" y="2550518"/>
            <a:chExt cx="630104" cy="630131"/>
          </a:xfrm>
        </p:grpSpPr>
        <p:sp>
          <p:nvSpPr>
            <p:cNvPr id="215" name="Google Shape;215;p18"/>
            <p:cNvSpPr/>
            <p:nvPr/>
          </p:nvSpPr>
          <p:spPr>
            <a:xfrm>
              <a:off x="10179971" y="2596064"/>
              <a:ext cx="539012" cy="539012"/>
            </a:xfrm>
            <a:custGeom>
              <a:rect b="b" l="l" r="r" t="t"/>
              <a:pathLst>
                <a:path extrusionOk="0" h="20237" w="20237">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10287097" y="2741997"/>
              <a:ext cx="308753" cy="247173"/>
            </a:xfrm>
            <a:custGeom>
              <a:rect b="b" l="l" r="r" t="t"/>
              <a:pathLst>
                <a:path extrusionOk="0" h="9280" w="11592">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10134426" y="2550518"/>
              <a:ext cx="420087" cy="535656"/>
            </a:xfrm>
            <a:custGeom>
              <a:rect b="b" l="l" r="r" t="t"/>
              <a:pathLst>
                <a:path extrusionOk="0" fill="none" h="20111" w="15772">
                  <a:moveTo>
                    <a:pt x="3389" y="20110"/>
                  </a:moveTo>
                  <a:cubicBezTo>
                    <a:pt x="1298" y="17988"/>
                    <a:pt x="0" y="15043"/>
                    <a:pt x="0" y="11813"/>
                  </a:cubicBezTo>
                  <a:cubicBezTo>
                    <a:pt x="0" y="5289"/>
                    <a:pt x="5289" y="0"/>
                    <a:pt x="11813" y="0"/>
                  </a:cubicBezTo>
                  <a:cubicBezTo>
                    <a:pt x="13206" y="0"/>
                    <a:pt x="14536" y="254"/>
                    <a:pt x="15771" y="666"/>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10449038" y="2635723"/>
              <a:ext cx="315492" cy="544925"/>
            </a:xfrm>
            <a:custGeom>
              <a:rect b="b" l="l" r="r" t="t"/>
              <a:pathLst>
                <a:path extrusionOk="0" fill="none" h="20459" w="11845">
                  <a:moveTo>
                    <a:pt x="8108" y="0"/>
                  </a:moveTo>
                  <a:cubicBezTo>
                    <a:pt x="10388" y="2154"/>
                    <a:pt x="11845" y="5225"/>
                    <a:pt x="11845" y="8614"/>
                  </a:cubicBezTo>
                  <a:cubicBezTo>
                    <a:pt x="11845" y="15138"/>
                    <a:pt x="6556" y="20458"/>
                    <a:pt x="1"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18"/>
          <p:cNvSpPr txBox="1"/>
          <p:nvPr/>
        </p:nvSpPr>
        <p:spPr>
          <a:xfrm>
            <a:off x="6700489" y="2473237"/>
            <a:ext cx="16368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Fira Sans Medium"/>
                <a:ea typeface="Fira Sans Medium"/>
                <a:cs typeface="Fira Sans Medium"/>
                <a:sym typeface="Fira Sans Medium"/>
              </a:rPr>
              <a:t>5</a:t>
            </a:r>
            <a:endParaRPr sz="1500">
              <a:latin typeface="Fira Sans Medium"/>
              <a:ea typeface="Fira Sans Medium"/>
              <a:cs typeface="Fira Sans Medium"/>
              <a:sym typeface="Fira Sans Medium"/>
            </a:endParaRPr>
          </a:p>
        </p:txBody>
      </p:sp>
      <p:sp>
        <p:nvSpPr>
          <p:cNvPr id="220" name="Google Shape;220;p18"/>
          <p:cNvSpPr txBox="1"/>
          <p:nvPr/>
        </p:nvSpPr>
        <p:spPr>
          <a:xfrm>
            <a:off x="6700490" y="2689612"/>
            <a:ext cx="1636800" cy="53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Fira Sans"/>
                <a:ea typeface="Fira Sans"/>
                <a:cs typeface="Fira Sans"/>
                <a:sym typeface="Fira Sans"/>
              </a:rPr>
              <a:t>Image Captioning For Social Media</a:t>
            </a:r>
            <a:endParaRPr sz="1200">
              <a:latin typeface="Fira Sans"/>
              <a:ea typeface="Fira Sans"/>
              <a:cs typeface="Fira Sans"/>
              <a:sym typeface="Fira Sans"/>
            </a:endParaRPr>
          </a:p>
        </p:txBody>
      </p:sp>
      <p:grpSp>
        <p:nvGrpSpPr>
          <p:cNvPr id="221" name="Google Shape;221;p18"/>
          <p:cNvGrpSpPr/>
          <p:nvPr/>
        </p:nvGrpSpPr>
        <p:grpSpPr>
          <a:xfrm>
            <a:off x="8385647" y="2488730"/>
            <a:ext cx="630131" cy="630131"/>
            <a:chOff x="6323089" y="3637093"/>
            <a:chExt cx="630131" cy="630131"/>
          </a:xfrm>
        </p:grpSpPr>
        <p:sp>
          <p:nvSpPr>
            <p:cNvPr id="222" name="Google Shape;222;p18"/>
            <p:cNvSpPr/>
            <p:nvPr/>
          </p:nvSpPr>
          <p:spPr>
            <a:xfrm>
              <a:off x="6368635" y="3682639"/>
              <a:ext cx="539039" cy="539012"/>
            </a:xfrm>
            <a:custGeom>
              <a:rect b="b" l="l" r="r" t="t"/>
              <a:pathLst>
                <a:path extrusionOk="0" h="20237" w="20238">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6504447" y="3817598"/>
              <a:ext cx="124013" cy="124865"/>
            </a:xfrm>
            <a:custGeom>
              <a:rect b="b" l="l" r="r" t="t"/>
              <a:pathLst>
                <a:path extrusionOk="0" h="4688" w="4656">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6647850" y="3817598"/>
              <a:ext cx="124865" cy="124865"/>
            </a:xfrm>
            <a:custGeom>
              <a:rect b="b" l="l" r="r" t="t"/>
              <a:pathLst>
                <a:path extrusionOk="0" h="4688" w="4688">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6504447" y="3961827"/>
              <a:ext cx="124013" cy="124039"/>
            </a:xfrm>
            <a:custGeom>
              <a:rect b="b" l="l" r="r" t="t"/>
              <a:pathLst>
                <a:path extrusionOk="0" h="4657" w="4656">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6647850" y="3961827"/>
              <a:ext cx="124865" cy="124039"/>
            </a:xfrm>
            <a:custGeom>
              <a:rect b="b" l="l" r="r" t="t"/>
              <a:pathLst>
                <a:path extrusionOk="0" h="4657" w="4688">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6533133" y="3637093"/>
              <a:ext cx="420087" cy="535656"/>
            </a:xfrm>
            <a:custGeom>
              <a:rect b="b" l="l" r="r" t="t"/>
              <a:pathLst>
                <a:path extrusionOk="0" fill="none" h="20111" w="15772">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6323089" y="3722298"/>
              <a:ext cx="315518" cy="544925"/>
            </a:xfrm>
            <a:custGeom>
              <a:rect b="b" l="l" r="r" t="t"/>
              <a:pathLst>
                <a:path extrusionOk="0" fill="none" h="20459" w="11846">
                  <a:moveTo>
                    <a:pt x="3738" y="0"/>
                  </a:moveTo>
                  <a:cubicBezTo>
                    <a:pt x="1458" y="2154"/>
                    <a:pt x="1" y="5225"/>
                    <a:pt x="1" y="8614"/>
                  </a:cubicBezTo>
                  <a:cubicBezTo>
                    <a:pt x="1" y="15138"/>
                    <a:pt x="5321" y="20458"/>
                    <a:pt x="11845"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18"/>
          <p:cNvSpPr/>
          <p:nvPr/>
        </p:nvSpPr>
        <p:spPr>
          <a:xfrm flipH="1" rot="10800000">
            <a:off x="2241250" y="2807573"/>
            <a:ext cx="716162" cy="1382150"/>
          </a:xfrm>
          <a:custGeom>
            <a:rect b="b" l="l" r="r" t="t"/>
            <a:pathLst>
              <a:path extrusionOk="0" fill="none" h="1" w="26888">
                <a:moveTo>
                  <a:pt x="1" y="1"/>
                </a:moveTo>
                <a:lnTo>
                  <a:pt x="26888" y="1"/>
                </a:lnTo>
              </a:path>
            </a:pathLst>
          </a:custGeom>
          <a:noFill/>
          <a:ln cap="flat" cmpd="sng" w="7925">
            <a:solidFill>
              <a:srgbClr val="E8A06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flipH="1" rot="10800000">
            <a:off x="6182400" y="2762573"/>
            <a:ext cx="716162" cy="1382150"/>
          </a:xfrm>
          <a:custGeom>
            <a:rect b="b" l="l" r="r" t="t"/>
            <a:pathLst>
              <a:path extrusionOk="0" fill="none" h="1" w="26888">
                <a:moveTo>
                  <a:pt x="1" y="1"/>
                </a:moveTo>
                <a:lnTo>
                  <a:pt x="26888" y="1"/>
                </a:lnTo>
              </a:path>
            </a:pathLst>
          </a:custGeom>
          <a:noFill/>
          <a:ln cap="flat" cmpd="sng" w="7925">
            <a:solidFill>
              <a:srgbClr val="E8A060"/>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18"/>
          <p:cNvPicPr preferRelativeResize="0"/>
          <p:nvPr/>
        </p:nvPicPr>
        <p:blipFill rotWithShape="1">
          <a:blip r:embed="rId4">
            <a:alphaModFix/>
          </a:blip>
          <a:srcRect b="0" l="0" r="0" t="0"/>
          <a:stretch/>
        </p:blipFill>
        <p:spPr>
          <a:xfrm>
            <a:off x="604991" y="3805811"/>
            <a:ext cx="334525" cy="292706"/>
          </a:xfrm>
          <a:prstGeom prst="rect">
            <a:avLst/>
          </a:prstGeom>
          <a:noFill/>
          <a:ln>
            <a:noFill/>
          </a:ln>
        </p:spPr>
      </p:pic>
      <p:sp>
        <p:nvSpPr>
          <p:cNvPr id="232" name="Google Shape;232;p18"/>
          <p:cNvSpPr/>
          <p:nvPr/>
        </p:nvSpPr>
        <p:spPr>
          <a:xfrm>
            <a:off x="8204456" y="3773150"/>
            <a:ext cx="326465" cy="299484"/>
          </a:xfrm>
          <a:custGeom>
            <a:rect b="b" l="l" r="r" t="t"/>
            <a:pathLst>
              <a:path extrusionOk="0" h="11244" w="12257">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9"/>
          <p:cNvSpPr txBox="1"/>
          <p:nvPr/>
        </p:nvSpPr>
        <p:spPr>
          <a:xfrm>
            <a:off x="691900" y="2590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30475E"/>
                </a:solidFill>
                <a:latin typeface="Fira Sans Medium"/>
                <a:ea typeface="Fira Sans Medium"/>
                <a:cs typeface="Fira Sans Medium"/>
                <a:sym typeface="Fira Sans Medium"/>
              </a:rPr>
              <a:t>Objective</a:t>
            </a:r>
            <a:endParaRPr sz="2800">
              <a:solidFill>
                <a:srgbClr val="30475E"/>
              </a:solidFill>
              <a:latin typeface="Fira Sans Medium"/>
              <a:ea typeface="Fira Sans Medium"/>
              <a:cs typeface="Fira Sans Medium"/>
              <a:sym typeface="Fira Sans Medium"/>
            </a:endParaRPr>
          </a:p>
        </p:txBody>
      </p:sp>
      <p:sp>
        <p:nvSpPr>
          <p:cNvPr id="238" name="Google Shape;238;p19"/>
          <p:cNvSpPr/>
          <p:nvPr/>
        </p:nvSpPr>
        <p:spPr>
          <a:xfrm>
            <a:off x="312792" y="2642838"/>
            <a:ext cx="4973309" cy="738955"/>
          </a:xfrm>
          <a:custGeom>
            <a:rect b="b" l="l" r="r" t="t"/>
            <a:pathLst>
              <a:path extrusionOk="0" h="23024" w="195684">
                <a:moveTo>
                  <a:pt x="128608" y="0"/>
                </a:moveTo>
                <a:lnTo>
                  <a:pt x="112837" y="20648"/>
                </a:lnTo>
                <a:lnTo>
                  <a:pt x="0" y="20648"/>
                </a:lnTo>
                <a:lnTo>
                  <a:pt x="0" y="23023"/>
                </a:lnTo>
                <a:lnTo>
                  <a:pt x="114009" y="23023"/>
                </a:lnTo>
                <a:lnTo>
                  <a:pt x="129780" y="2375"/>
                </a:lnTo>
                <a:lnTo>
                  <a:pt x="195683" y="2375"/>
                </a:lnTo>
                <a:lnTo>
                  <a:pt x="195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312812" y="3293745"/>
            <a:ext cx="4973309" cy="738955"/>
          </a:xfrm>
          <a:custGeom>
            <a:rect b="b" l="l" r="r" t="t"/>
            <a:pathLst>
              <a:path extrusionOk="0" h="23024" w="195684">
                <a:moveTo>
                  <a:pt x="0" y="0"/>
                </a:moveTo>
                <a:lnTo>
                  <a:pt x="0" y="2375"/>
                </a:lnTo>
                <a:lnTo>
                  <a:pt x="112837" y="2375"/>
                </a:lnTo>
                <a:lnTo>
                  <a:pt x="128609" y="23023"/>
                </a:lnTo>
                <a:lnTo>
                  <a:pt x="195684" y="23023"/>
                </a:lnTo>
                <a:lnTo>
                  <a:pt x="195684" y="20648"/>
                </a:lnTo>
                <a:lnTo>
                  <a:pt x="129780" y="20648"/>
                </a:lnTo>
                <a:lnTo>
                  <a:pt x="1140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691901" y="1950175"/>
            <a:ext cx="2053997" cy="2106095"/>
          </a:xfrm>
          <a:custGeom>
            <a:rect b="b" l="l" r="r" t="t"/>
            <a:pathLst>
              <a:path extrusionOk="0" h="72649" w="7265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Fira Sans Medium"/>
                <a:ea typeface="Fira Sans Medium"/>
                <a:cs typeface="Fira Sans Medium"/>
                <a:sym typeface="Fira Sans Medium"/>
              </a:rPr>
              <a:t>Image Captioning </a:t>
            </a:r>
            <a:endParaRPr sz="2400">
              <a:latin typeface="Fira Sans Medium"/>
              <a:ea typeface="Fira Sans Medium"/>
              <a:cs typeface="Fira Sans Medium"/>
              <a:sym typeface="Fira Sans Medium"/>
            </a:endParaRPr>
          </a:p>
        </p:txBody>
      </p:sp>
      <p:sp>
        <p:nvSpPr>
          <p:cNvPr id="241" name="Google Shape;241;p19"/>
          <p:cNvSpPr/>
          <p:nvPr/>
        </p:nvSpPr>
        <p:spPr>
          <a:xfrm>
            <a:off x="5218574" y="2567607"/>
            <a:ext cx="211707" cy="226687"/>
          </a:xfrm>
          <a:custGeom>
            <a:rect b="b" l="l" r="r" t="t"/>
            <a:pathLst>
              <a:path extrusionOk="0" h="7063" w="8330">
                <a:moveTo>
                  <a:pt x="0" y="1"/>
                </a:moveTo>
                <a:lnTo>
                  <a:pt x="1489" y="3516"/>
                </a:lnTo>
                <a:lnTo>
                  <a:pt x="0" y="7063"/>
                </a:lnTo>
                <a:lnTo>
                  <a:pt x="0" y="7063"/>
                </a:lnTo>
                <a:lnTo>
                  <a:pt x="8329" y="351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5218594" y="3881217"/>
            <a:ext cx="211707" cy="226687"/>
          </a:xfrm>
          <a:custGeom>
            <a:rect b="b" l="l" r="r" t="t"/>
            <a:pathLst>
              <a:path extrusionOk="0" h="7063" w="8330">
                <a:moveTo>
                  <a:pt x="0" y="1"/>
                </a:moveTo>
                <a:lnTo>
                  <a:pt x="1489" y="3516"/>
                </a:lnTo>
                <a:lnTo>
                  <a:pt x="0" y="7063"/>
                </a:lnTo>
                <a:lnTo>
                  <a:pt x="8329" y="351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txBox="1"/>
          <p:nvPr/>
        </p:nvSpPr>
        <p:spPr>
          <a:xfrm>
            <a:off x="5547435" y="1784995"/>
            <a:ext cx="39882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600"/>
              </a:spcAft>
              <a:buNone/>
            </a:pPr>
            <a:r>
              <a:rPr b="1" lang="en" sz="1200">
                <a:solidFill>
                  <a:schemeClr val="accent4"/>
                </a:solidFill>
                <a:latin typeface="Fira Sans"/>
                <a:ea typeface="Fira Sans"/>
                <a:cs typeface="Fira Sans"/>
                <a:sym typeface="Fira Sans"/>
              </a:rPr>
              <a:t>Develop a DL Model to Describe Images</a:t>
            </a:r>
            <a:endParaRPr b="1" sz="1200">
              <a:solidFill>
                <a:schemeClr val="accent4"/>
              </a:solidFill>
              <a:latin typeface="Fira Sans"/>
              <a:ea typeface="Fira Sans"/>
              <a:cs typeface="Fira Sans"/>
              <a:sym typeface="Fira Sans"/>
            </a:endParaRPr>
          </a:p>
        </p:txBody>
      </p:sp>
      <p:sp>
        <p:nvSpPr>
          <p:cNvPr id="244" name="Google Shape;244;p19"/>
          <p:cNvSpPr txBox="1"/>
          <p:nvPr/>
        </p:nvSpPr>
        <p:spPr>
          <a:xfrm>
            <a:off x="5547425" y="2470164"/>
            <a:ext cx="39882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600"/>
              </a:spcAft>
              <a:buNone/>
            </a:pPr>
            <a:r>
              <a:rPr b="1" lang="en" sz="1200">
                <a:solidFill>
                  <a:schemeClr val="dk1"/>
                </a:solidFill>
                <a:highlight>
                  <a:srgbClr val="FFFFFF"/>
                </a:highlight>
                <a:latin typeface="Fira Sans"/>
                <a:ea typeface="Fira Sans"/>
                <a:cs typeface="Fira Sans"/>
                <a:sym typeface="Fira Sans"/>
              </a:rPr>
              <a:t>Audio Generation for Captions</a:t>
            </a:r>
            <a:endParaRPr b="1" sz="1200">
              <a:solidFill>
                <a:schemeClr val="dk1"/>
              </a:solidFill>
              <a:highlight>
                <a:srgbClr val="FFFFFF"/>
              </a:highlight>
              <a:latin typeface="Fira Sans"/>
              <a:ea typeface="Fira Sans"/>
              <a:cs typeface="Fira Sans"/>
              <a:sym typeface="Fira Sans"/>
            </a:endParaRPr>
          </a:p>
        </p:txBody>
      </p:sp>
      <p:sp>
        <p:nvSpPr>
          <p:cNvPr id="245" name="Google Shape;245;p19"/>
          <p:cNvSpPr txBox="1"/>
          <p:nvPr/>
        </p:nvSpPr>
        <p:spPr>
          <a:xfrm>
            <a:off x="691900" y="768363"/>
            <a:ext cx="7723500" cy="4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CB775E"/>
                </a:solidFill>
                <a:latin typeface="Fira Sans Medium"/>
                <a:ea typeface="Fira Sans Medium"/>
                <a:cs typeface="Fira Sans Medium"/>
                <a:sym typeface="Fira Sans Medium"/>
              </a:rPr>
              <a:t>Can computer program take an image and give a relevant caption?</a:t>
            </a:r>
            <a:endParaRPr sz="1500">
              <a:solidFill>
                <a:srgbClr val="CB775E"/>
              </a:solidFill>
              <a:latin typeface="Fira Sans Medium"/>
              <a:ea typeface="Fira Sans Medium"/>
              <a:cs typeface="Fira Sans Medium"/>
              <a:sym typeface="Fira Sans Medium"/>
            </a:endParaRPr>
          </a:p>
        </p:txBody>
      </p:sp>
      <p:sp>
        <p:nvSpPr>
          <p:cNvPr id="246" name="Google Shape;246;p19"/>
          <p:cNvSpPr txBox="1"/>
          <p:nvPr/>
        </p:nvSpPr>
        <p:spPr>
          <a:xfrm>
            <a:off x="5584475" y="3199003"/>
            <a:ext cx="39882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600"/>
              </a:spcAft>
              <a:buNone/>
            </a:pPr>
            <a:r>
              <a:rPr b="1" lang="en" sz="1200">
                <a:solidFill>
                  <a:schemeClr val="accent1"/>
                </a:solidFill>
                <a:highlight>
                  <a:srgbClr val="FFFFFF"/>
                </a:highlight>
                <a:latin typeface="Fira Sans"/>
                <a:ea typeface="Fira Sans"/>
                <a:cs typeface="Fira Sans"/>
                <a:sym typeface="Fira Sans"/>
              </a:rPr>
              <a:t>Recognize object in Image</a:t>
            </a:r>
            <a:endParaRPr b="1" sz="1200">
              <a:solidFill>
                <a:schemeClr val="accent1"/>
              </a:solidFill>
              <a:highlight>
                <a:srgbClr val="FFFFFF"/>
              </a:highlight>
              <a:latin typeface="Fira Sans"/>
              <a:ea typeface="Fira Sans"/>
              <a:cs typeface="Fira Sans"/>
              <a:sym typeface="Fira Sans"/>
            </a:endParaRPr>
          </a:p>
        </p:txBody>
      </p:sp>
      <p:sp>
        <p:nvSpPr>
          <p:cNvPr id="247" name="Google Shape;247;p19"/>
          <p:cNvSpPr txBox="1"/>
          <p:nvPr/>
        </p:nvSpPr>
        <p:spPr>
          <a:xfrm>
            <a:off x="5584477" y="3814808"/>
            <a:ext cx="39882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600"/>
              </a:spcAft>
              <a:buNone/>
            </a:pPr>
            <a:r>
              <a:rPr b="1" lang="en" sz="1200">
                <a:solidFill>
                  <a:schemeClr val="dk1"/>
                </a:solidFill>
                <a:highlight>
                  <a:srgbClr val="FFFFFF"/>
                </a:highlight>
                <a:latin typeface="Fira Sans"/>
                <a:ea typeface="Fira Sans"/>
                <a:cs typeface="Fira Sans"/>
                <a:sym typeface="Fira Sans"/>
              </a:rPr>
              <a:t>Generate</a:t>
            </a:r>
            <a:r>
              <a:rPr b="1" lang="en" sz="1200">
                <a:solidFill>
                  <a:schemeClr val="dk1"/>
                </a:solidFill>
                <a:highlight>
                  <a:srgbClr val="FFFFFF"/>
                </a:highlight>
                <a:latin typeface="Fira Sans"/>
                <a:ea typeface="Fira Sans"/>
                <a:cs typeface="Fira Sans"/>
                <a:sym typeface="Fira Sans"/>
              </a:rPr>
              <a:t> a fluent caption in </a:t>
            </a:r>
            <a:r>
              <a:rPr b="1" lang="en" sz="1200">
                <a:solidFill>
                  <a:schemeClr val="dk1"/>
                </a:solidFill>
                <a:highlight>
                  <a:srgbClr val="FFFFFF"/>
                </a:highlight>
                <a:latin typeface="Fira Sans"/>
                <a:ea typeface="Fira Sans"/>
                <a:cs typeface="Fira Sans"/>
                <a:sym typeface="Fira Sans"/>
              </a:rPr>
              <a:t>natural</a:t>
            </a:r>
            <a:r>
              <a:rPr b="1" lang="en" sz="1200">
                <a:solidFill>
                  <a:schemeClr val="dk1"/>
                </a:solidFill>
                <a:highlight>
                  <a:srgbClr val="FFFFFF"/>
                </a:highlight>
                <a:latin typeface="Fira Sans"/>
                <a:ea typeface="Fira Sans"/>
                <a:cs typeface="Fira Sans"/>
                <a:sym typeface="Fira Sans"/>
              </a:rPr>
              <a:t> language</a:t>
            </a:r>
            <a:endParaRPr b="1" sz="1200">
              <a:solidFill>
                <a:schemeClr val="dk1"/>
              </a:solidFill>
              <a:highlight>
                <a:srgbClr val="FFFFFF"/>
              </a:highlight>
              <a:latin typeface="Fira Sans"/>
              <a:ea typeface="Fira Sans"/>
              <a:cs typeface="Fira Sans"/>
              <a:sym typeface="Fira Sans"/>
            </a:endParaRPr>
          </a:p>
        </p:txBody>
      </p:sp>
      <p:sp>
        <p:nvSpPr>
          <p:cNvPr id="248" name="Google Shape;248;p19"/>
          <p:cNvSpPr/>
          <p:nvPr/>
        </p:nvSpPr>
        <p:spPr>
          <a:xfrm>
            <a:off x="312808" y="2682848"/>
            <a:ext cx="4973309" cy="738955"/>
          </a:xfrm>
          <a:custGeom>
            <a:rect b="b" l="l" r="r" t="t"/>
            <a:pathLst>
              <a:path extrusionOk="0" h="23024" w="195684">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5218589" y="3270320"/>
            <a:ext cx="211707" cy="226687"/>
          </a:xfrm>
          <a:custGeom>
            <a:rect b="b" l="l" r="r" t="t"/>
            <a:pathLst>
              <a:path extrusionOk="0" h="7063" w="8330">
                <a:moveTo>
                  <a:pt x="0" y="1"/>
                </a:moveTo>
                <a:lnTo>
                  <a:pt x="1489" y="3516"/>
                </a:lnTo>
                <a:lnTo>
                  <a:pt x="0" y="7063"/>
                </a:lnTo>
                <a:lnTo>
                  <a:pt x="8329" y="3516"/>
                </a:lnTo>
                <a:lnTo>
                  <a:pt x="0"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312807" y="1934977"/>
            <a:ext cx="4973309" cy="738955"/>
          </a:xfrm>
          <a:custGeom>
            <a:rect b="b" l="l" r="r" t="t"/>
            <a:pathLst>
              <a:path extrusionOk="0" h="23024" w="195684">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5218589" y="1859746"/>
            <a:ext cx="211707" cy="226687"/>
          </a:xfrm>
          <a:custGeom>
            <a:rect b="b" l="l" r="r" t="t"/>
            <a:pathLst>
              <a:path extrusionOk="0" h="7063" w="8330">
                <a:moveTo>
                  <a:pt x="0" y="1"/>
                </a:moveTo>
                <a:lnTo>
                  <a:pt x="1489" y="3516"/>
                </a:lnTo>
                <a:lnTo>
                  <a:pt x="0" y="7063"/>
                </a:lnTo>
                <a:lnTo>
                  <a:pt x="0" y="7063"/>
                </a:lnTo>
                <a:lnTo>
                  <a:pt x="8329" y="3516"/>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19"/>
          <p:cNvPicPr preferRelativeResize="0"/>
          <p:nvPr/>
        </p:nvPicPr>
        <p:blipFill rotWithShape="1">
          <a:blip r:embed="rId3">
            <a:alphaModFix/>
          </a:blip>
          <a:srcRect b="19769" l="9236" r="37954" t="17348"/>
          <a:stretch/>
        </p:blipFill>
        <p:spPr>
          <a:xfrm>
            <a:off x="121300" y="1667650"/>
            <a:ext cx="3905976" cy="267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0"/>
          <p:cNvPicPr preferRelativeResize="0"/>
          <p:nvPr/>
        </p:nvPicPr>
        <p:blipFill>
          <a:blip r:embed="rId3">
            <a:alphaModFix/>
          </a:blip>
          <a:stretch>
            <a:fillRect/>
          </a:stretch>
        </p:blipFill>
        <p:spPr>
          <a:xfrm>
            <a:off x="2348688" y="547050"/>
            <a:ext cx="5970625" cy="4418700"/>
          </a:xfrm>
          <a:prstGeom prst="rect">
            <a:avLst/>
          </a:prstGeom>
          <a:noFill/>
          <a:ln>
            <a:noFill/>
          </a:ln>
        </p:spPr>
      </p:pic>
      <p:sp>
        <p:nvSpPr>
          <p:cNvPr id="258" name="Google Shape;258;p20"/>
          <p:cNvSpPr txBox="1"/>
          <p:nvPr/>
        </p:nvSpPr>
        <p:spPr>
          <a:xfrm>
            <a:off x="-1061875" y="317050"/>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30475E"/>
                </a:solidFill>
                <a:latin typeface="Fira Sans Medium"/>
                <a:ea typeface="Fira Sans Medium"/>
                <a:cs typeface="Fira Sans Medium"/>
                <a:sym typeface="Fira Sans Medium"/>
              </a:rPr>
              <a:t>Background</a:t>
            </a:r>
            <a:endParaRPr sz="3100">
              <a:solidFill>
                <a:srgbClr val="30475E"/>
              </a:solidFill>
              <a:latin typeface="Fira Sans Medium"/>
              <a:ea typeface="Fira Sans Medium"/>
              <a:cs typeface="Fira Sans Medium"/>
              <a:sym typeface="Fira Sans Medium"/>
            </a:endParaRPr>
          </a:p>
        </p:txBody>
      </p:sp>
      <p:sp>
        <p:nvSpPr>
          <p:cNvPr id="259" name="Google Shape;259;p20"/>
          <p:cNvSpPr/>
          <p:nvPr/>
        </p:nvSpPr>
        <p:spPr>
          <a:xfrm rot="-3681551">
            <a:off x="645641" y="-402147"/>
            <a:ext cx="236763" cy="1348274"/>
          </a:xfrm>
          <a:custGeom>
            <a:rect b="b" l="l" r="r" t="t"/>
            <a:pathLst>
              <a:path extrusionOk="0" h="40221" w="7063">
                <a:moveTo>
                  <a:pt x="285" y="1"/>
                </a:moveTo>
                <a:cubicBezTo>
                  <a:pt x="127" y="1"/>
                  <a:pt x="0" y="128"/>
                  <a:pt x="0" y="286"/>
                </a:cubicBezTo>
                <a:lnTo>
                  <a:pt x="0" y="15899"/>
                </a:lnTo>
                <a:cubicBezTo>
                  <a:pt x="0" y="15994"/>
                  <a:pt x="32" y="16057"/>
                  <a:pt x="95" y="16120"/>
                </a:cubicBezTo>
                <a:lnTo>
                  <a:pt x="6492" y="22518"/>
                </a:lnTo>
                <a:lnTo>
                  <a:pt x="6492" y="39935"/>
                </a:lnTo>
                <a:cubicBezTo>
                  <a:pt x="6492" y="40094"/>
                  <a:pt x="6619" y="40220"/>
                  <a:pt x="6777" y="40220"/>
                </a:cubicBezTo>
                <a:cubicBezTo>
                  <a:pt x="6936" y="40220"/>
                  <a:pt x="7062" y="40094"/>
                  <a:pt x="7062" y="39935"/>
                </a:cubicBezTo>
                <a:lnTo>
                  <a:pt x="7062" y="22391"/>
                </a:lnTo>
                <a:cubicBezTo>
                  <a:pt x="7062" y="22328"/>
                  <a:pt x="7031" y="22264"/>
                  <a:pt x="6967" y="22201"/>
                </a:cubicBezTo>
                <a:lnTo>
                  <a:pt x="570" y="15804"/>
                </a:lnTo>
                <a:lnTo>
                  <a:pt x="570" y="286"/>
                </a:lnTo>
                <a:cubicBezTo>
                  <a:pt x="570" y="128"/>
                  <a:pt x="443" y="1"/>
                  <a:pt x="28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rot="-3681551">
            <a:off x="606720" y="-135701"/>
            <a:ext cx="153965" cy="1131691"/>
          </a:xfrm>
          <a:custGeom>
            <a:rect b="b" l="l" r="r" t="t"/>
            <a:pathLst>
              <a:path extrusionOk="0" h="33760" w="4593">
                <a:moveTo>
                  <a:pt x="285" y="1"/>
                </a:moveTo>
                <a:cubicBezTo>
                  <a:pt x="127" y="1"/>
                  <a:pt x="0" y="127"/>
                  <a:pt x="0" y="286"/>
                </a:cubicBezTo>
                <a:lnTo>
                  <a:pt x="0" y="22454"/>
                </a:lnTo>
                <a:cubicBezTo>
                  <a:pt x="0" y="22549"/>
                  <a:pt x="32" y="22612"/>
                  <a:pt x="64" y="22644"/>
                </a:cubicBezTo>
                <a:lnTo>
                  <a:pt x="4022" y="26602"/>
                </a:lnTo>
                <a:lnTo>
                  <a:pt x="4022" y="33475"/>
                </a:lnTo>
                <a:cubicBezTo>
                  <a:pt x="4022" y="33633"/>
                  <a:pt x="4149" y="33760"/>
                  <a:pt x="4307" y="33760"/>
                </a:cubicBezTo>
                <a:cubicBezTo>
                  <a:pt x="4466" y="33760"/>
                  <a:pt x="4592" y="33633"/>
                  <a:pt x="4592" y="33475"/>
                </a:cubicBezTo>
                <a:lnTo>
                  <a:pt x="4592" y="26476"/>
                </a:lnTo>
                <a:cubicBezTo>
                  <a:pt x="4592" y="26412"/>
                  <a:pt x="4561" y="26349"/>
                  <a:pt x="4497" y="26286"/>
                </a:cubicBezTo>
                <a:lnTo>
                  <a:pt x="539" y="22359"/>
                </a:lnTo>
                <a:lnTo>
                  <a:pt x="539" y="286"/>
                </a:lnTo>
                <a:cubicBezTo>
                  <a:pt x="539" y="127"/>
                  <a:pt x="412" y="1"/>
                  <a:pt x="28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rot="-3681551">
            <a:off x="539528" y="-600936"/>
            <a:ext cx="376884" cy="852489"/>
          </a:xfrm>
          <a:custGeom>
            <a:rect b="b" l="l" r="r" t="t"/>
            <a:pathLst>
              <a:path extrusionOk="0" h="25431" w="11243">
                <a:moveTo>
                  <a:pt x="285" y="0"/>
                </a:moveTo>
                <a:cubicBezTo>
                  <a:pt x="127" y="0"/>
                  <a:pt x="0" y="127"/>
                  <a:pt x="0" y="254"/>
                </a:cubicBezTo>
                <a:lnTo>
                  <a:pt x="0" y="17418"/>
                </a:lnTo>
                <a:cubicBezTo>
                  <a:pt x="0" y="17513"/>
                  <a:pt x="32" y="17608"/>
                  <a:pt x="127" y="17640"/>
                </a:cubicBezTo>
                <a:lnTo>
                  <a:pt x="10736" y="25367"/>
                </a:lnTo>
                <a:cubicBezTo>
                  <a:pt x="10799" y="25399"/>
                  <a:pt x="10863" y="25430"/>
                  <a:pt x="10926" y="25430"/>
                </a:cubicBezTo>
                <a:cubicBezTo>
                  <a:pt x="10989" y="25430"/>
                  <a:pt x="11084" y="25367"/>
                  <a:pt x="11148" y="25304"/>
                </a:cubicBezTo>
                <a:cubicBezTo>
                  <a:pt x="11243" y="25177"/>
                  <a:pt x="11211" y="24987"/>
                  <a:pt x="11084" y="24892"/>
                </a:cubicBezTo>
                <a:lnTo>
                  <a:pt x="570" y="17291"/>
                </a:lnTo>
                <a:lnTo>
                  <a:pt x="570" y="254"/>
                </a:lnTo>
                <a:cubicBezTo>
                  <a:pt x="570" y="127"/>
                  <a:pt x="443" y="0"/>
                  <a:pt x="28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rot="-3681551">
            <a:off x="1385678" y="466386"/>
            <a:ext cx="95570" cy="94498"/>
          </a:xfrm>
          <a:custGeom>
            <a:rect b="b" l="l" r="r" t="t"/>
            <a:pathLst>
              <a:path extrusionOk="0" h="2819" w="2851">
                <a:moveTo>
                  <a:pt x="1425" y="538"/>
                </a:moveTo>
                <a:cubicBezTo>
                  <a:pt x="1900" y="538"/>
                  <a:pt x="2280" y="918"/>
                  <a:pt x="2280" y="1393"/>
                </a:cubicBezTo>
                <a:cubicBezTo>
                  <a:pt x="2280" y="1869"/>
                  <a:pt x="1900" y="2249"/>
                  <a:pt x="1425" y="2249"/>
                </a:cubicBezTo>
                <a:cubicBezTo>
                  <a:pt x="950" y="2249"/>
                  <a:pt x="570" y="1869"/>
                  <a:pt x="570" y="1393"/>
                </a:cubicBezTo>
                <a:cubicBezTo>
                  <a:pt x="570" y="918"/>
                  <a:pt x="950" y="538"/>
                  <a:pt x="1425" y="538"/>
                </a:cubicBezTo>
                <a:close/>
                <a:moveTo>
                  <a:pt x="1425" y="0"/>
                </a:moveTo>
                <a:cubicBezTo>
                  <a:pt x="634" y="0"/>
                  <a:pt x="0" y="633"/>
                  <a:pt x="0" y="1393"/>
                </a:cubicBezTo>
                <a:cubicBezTo>
                  <a:pt x="0" y="2185"/>
                  <a:pt x="634" y="2819"/>
                  <a:pt x="1425" y="2819"/>
                </a:cubicBezTo>
                <a:cubicBezTo>
                  <a:pt x="2185" y="2819"/>
                  <a:pt x="2850" y="2185"/>
                  <a:pt x="2850" y="1393"/>
                </a:cubicBezTo>
                <a:cubicBezTo>
                  <a:pt x="2850" y="633"/>
                  <a:pt x="2185" y="0"/>
                  <a:pt x="142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rot="-3681551">
            <a:off x="1189998" y="608170"/>
            <a:ext cx="95570" cy="95570"/>
          </a:xfrm>
          <a:custGeom>
            <a:rect b="b" l="l" r="r" t="t"/>
            <a:pathLst>
              <a:path extrusionOk="0" h="2851" w="2851">
                <a:moveTo>
                  <a:pt x="1425" y="571"/>
                </a:moveTo>
                <a:cubicBezTo>
                  <a:pt x="1900" y="571"/>
                  <a:pt x="2281" y="951"/>
                  <a:pt x="2281" y="1426"/>
                </a:cubicBezTo>
                <a:cubicBezTo>
                  <a:pt x="2281" y="1901"/>
                  <a:pt x="1900" y="2281"/>
                  <a:pt x="1425" y="2281"/>
                </a:cubicBezTo>
                <a:cubicBezTo>
                  <a:pt x="950" y="2281"/>
                  <a:pt x="570" y="1901"/>
                  <a:pt x="570" y="1426"/>
                </a:cubicBezTo>
                <a:cubicBezTo>
                  <a:pt x="570" y="951"/>
                  <a:pt x="950" y="571"/>
                  <a:pt x="1425" y="571"/>
                </a:cubicBezTo>
                <a:close/>
                <a:moveTo>
                  <a:pt x="1425" y="1"/>
                </a:moveTo>
                <a:cubicBezTo>
                  <a:pt x="634" y="1"/>
                  <a:pt x="0" y="634"/>
                  <a:pt x="0" y="1426"/>
                </a:cubicBezTo>
                <a:cubicBezTo>
                  <a:pt x="0" y="2217"/>
                  <a:pt x="634" y="2851"/>
                  <a:pt x="1425" y="2851"/>
                </a:cubicBezTo>
                <a:cubicBezTo>
                  <a:pt x="2186" y="2851"/>
                  <a:pt x="2851" y="2217"/>
                  <a:pt x="2819" y="1426"/>
                </a:cubicBezTo>
                <a:cubicBezTo>
                  <a:pt x="2819" y="634"/>
                  <a:pt x="2186" y="1"/>
                  <a:pt x="142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rot="-3681551">
            <a:off x="268565" y="288264"/>
            <a:ext cx="236763" cy="1348274"/>
          </a:xfrm>
          <a:custGeom>
            <a:rect b="b" l="l" r="r" t="t"/>
            <a:pathLst>
              <a:path extrusionOk="0" h="40221" w="7063">
                <a:moveTo>
                  <a:pt x="6778" y="1"/>
                </a:moveTo>
                <a:cubicBezTo>
                  <a:pt x="6619" y="1"/>
                  <a:pt x="6492" y="128"/>
                  <a:pt x="6492" y="286"/>
                </a:cubicBezTo>
                <a:lnTo>
                  <a:pt x="6492" y="15804"/>
                </a:lnTo>
                <a:lnTo>
                  <a:pt x="95" y="22201"/>
                </a:lnTo>
                <a:cubicBezTo>
                  <a:pt x="32" y="22264"/>
                  <a:pt x="0" y="22328"/>
                  <a:pt x="0" y="22391"/>
                </a:cubicBezTo>
                <a:lnTo>
                  <a:pt x="0" y="39935"/>
                </a:lnTo>
                <a:cubicBezTo>
                  <a:pt x="0" y="40094"/>
                  <a:pt x="127" y="40220"/>
                  <a:pt x="285" y="40220"/>
                </a:cubicBezTo>
                <a:cubicBezTo>
                  <a:pt x="444" y="40220"/>
                  <a:pt x="570" y="40094"/>
                  <a:pt x="570" y="39935"/>
                </a:cubicBezTo>
                <a:lnTo>
                  <a:pt x="570" y="22518"/>
                </a:lnTo>
                <a:lnTo>
                  <a:pt x="6968" y="16120"/>
                </a:lnTo>
                <a:cubicBezTo>
                  <a:pt x="7031" y="16057"/>
                  <a:pt x="7063" y="15994"/>
                  <a:pt x="7063" y="15899"/>
                </a:cubicBezTo>
                <a:lnTo>
                  <a:pt x="7063" y="286"/>
                </a:lnTo>
                <a:cubicBezTo>
                  <a:pt x="7063" y="128"/>
                  <a:pt x="6936" y="1"/>
                  <a:pt x="6778"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rot="-3681551">
            <a:off x="399616" y="243500"/>
            <a:ext cx="153965" cy="1131691"/>
          </a:xfrm>
          <a:custGeom>
            <a:rect b="b" l="l" r="r" t="t"/>
            <a:pathLst>
              <a:path extrusionOk="0" h="33760" w="4593">
                <a:moveTo>
                  <a:pt x="4339" y="1"/>
                </a:moveTo>
                <a:cubicBezTo>
                  <a:pt x="4180" y="1"/>
                  <a:pt x="4054" y="127"/>
                  <a:pt x="4054" y="254"/>
                </a:cubicBezTo>
                <a:lnTo>
                  <a:pt x="4054" y="22327"/>
                </a:lnTo>
                <a:lnTo>
                  <a:pt x="95" y="26286"/>
                </a:lnTo>
                <a:cubicBezTo>
                  <a:pt x="32" y="26349"/>
                  <a:pt x="0" y="26412"/>
                  <a:pt x="0" y="26476"/>
                </a:cubicBezTo>
                <a:lnTo>
                  <a:pt x="0" y="33475"/>
                </a:lnTo>
                <a:cubicBezTo>
                  <a:pt x="0" y="33633"/>
                  <a:pt x="127" y="33760"/>
                  <a:pt x="285" y="33760"/>
                </a:cubicBezTo>
                <a:cubicBezTo>
                  <a:pt x="444" y="33760"/>
                  <a:pt x="570" y="33633"/>
                  <a:pt x="570" y="33475"/>
                </a:cubicBezTo>
                <a:lnTo>
                  <a:pt x="570" y="26602"/>
                </a:lnTo>
                <a:lnTo>
                  <a:pt x="4529" y="22644"/>
                </a:lnTo>
                <a:cubicBezTo>
                  <a:pt x="4592" y="22612"/>
                  <a:pt x="4592" y="22517"/>
                  <a:pt x="4592" y="22454"/>
                </a:cubicBezTo>
                <a:lnTo>
                  <a:pt x="4592" y="254"/>
                </a:lnTo>
                <a:cubicBezTo>
                  <a:pt x="4592" y="127"/>
                  <a:pt x="4465" y="1"/>
                  <a:pt x="4339"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rot="-3681551">
            <a:off x="905056" y="1347339"/>
            <a:ext cx="94531" cy="94498"/>
          </a:xfrm>
          <a:custGeom>
            <a:rect b="b" l="l" r="r" t="t"/>
            <a:pathLst>
              <a:path extrusionOk="0" h="2819" w="2820">
                <a:moveTo>
                  <a:pt x="1394" y="538"/>
                </a:moveTo>
                <a:cubicBezTo>
                  <a:pt x="1869" y="538"/>
                  <a:pt x="2249" y="918"/>
                  <a:pt x="2249" y="1393"/>
                </a:cubicBezTo>
                <a:cubicBezTo>
                  <a:pt x="2249" y="1869"/>
                  <a:pt x="1869" y="2249"/>
                  <a:pt x="1394" y="2249"/>
                </a:cubicBezTo>
                <a:cubicBezTo>
                  <a:pt x="919" y="2249"/>
                  <a:pt x="539" y="1869"/>
                  <a:pt x="539" y="1393"/>
                </a:cubicBezTo>
                <a:cubicBezTo>
                  <a:pt x="539" y="918"/>
                  <a:pt x="919" y="538"/>
                  <a:pt x="1394" y="538"/>
                </a:cubicBezTo>
                <a:close/>
                <a:moveTo>
                  <a:pt x="1394" y="0"/>
                </a:moveTo>
                <a:cubicBezTo>
                  <a:pt x="634" y="0"/>
                  <a:pt x="1" y="633"/>
                  <a:pt x="1" y="1393"/>
                </a:cubicBezTo>
                <a:cubicBezTo>
                  <a:pt x="1" y="2185"/>
                  <a:pt x="634" y="2819"/>
                  <a:pt x="1394" y="2819"/>
                </a:cubicBezTo>
                <a:cubicBezTo>
                  <a:pt x="2186" y="2819"/>
                  <a:pt x="2819" y="2185"/>
                  <a:pt x="2819" y="1393"/>
                </a:cubicBezTo>
                <a:cubicBezTo>
                  <a:pt x="2819" y="633"/>
                  <a:pt x="2186" y="0"/>
                  <a:pt x="139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rot="-3681551">
            <a:off x="919035" y="1105244"/>
            <a:ext cx="94531" cy="95570"/>
          </a:xfrm>
          <a:custGeom>
            <a:rect b="b" l="l" r="r" t="t"/>
            <a:pathLst>
              <a:path extrusionOk="0" h="2851" w="2820">
                <a:moveTo>
                  <a:pt x="1394" y="571"/>
                </a:moveTo>
                <a:cubicBezTo>
                  <a:pt x="1869" y="571"/>
                  <a:pt x="2249" y="951"/>
                  <a:pt x="2249" y="1426"/>
                </a:cubicBezTo>
                <a:cubicBezTo>
                  <a:pt x="2249" y="1901"/>
                  <a:pt x="1869" y="2281"/>
                  <a:pt x="1394" y="2281"/>
                </a:cubicBezTo>
                <a:cubicBezTo>
                  <a:pt x="919" y="2281"/>
                  <a:pt x="539" y="1901"/>
                  <a:pt x="539" y="1426"/>
                </a:cubicBezTo>
                <a:cubicBezTo>
                  <a:pt x="539" y="951"/>
                  <a:pt x="919" y="571"/>
                  <a:pt x="1394" y="571"/>
                </a:cubicBezTo>
                <a:close/>
                <a:moveTo>
                  <a:pt x="1394" y="1"/>
                </a:moveTo>
                <a:cubicBezTo>
                  <a:pt x="634" y="1"/>
                  <a:pt x="1" y="634"/>
                  <a:pt x="1" y="1426"/>
                </a:cubicBezTo>
                <a:cubicBezTo>
                  <a:pt x="1" y="2217"/>
                  <a:pt x="634" y="2851"/>
                  <a:pt x="1394" y="2851"/>
                </a:cubicBezTo>
                <a:cubicBezTo>
                  <a:pt x="2186" y="2851"/>
                  <a:pt x="2819" y="2217"/>
                  <a:pt x="2819" y="1426"/>
                </a:cubicBezTo>
                <a:cubicBezTo>
                  <a:pt x="2819" y="634"/>
                  <a:pt x="2186" y="1"/>
                  <a:pt x="139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rot="-3681551">
            <a:off x="575234" y="-105974"/>
            <a:ext cx="19141" cy="1456549"/>
          </a:xfrm>
          <a:custGeom>
            <a:rect b="b" l="l" r="r" t="t"/>
            <a:pathLst>
              <a:path extrusionOk="0" h="43451" w="571">
                <a:moveTo>
                  <a:pt x="286" y="1"/>
                </a:moveTo>
                <a:cubicBezTo>
                  <a:pt x="127" y="1"/>
                  <a:pt x="1" y="127"/>
                  <a:pt x="1" y="286"/>
                </a:cubicBezTo>
                <a:lnTo>
                  <a:pt x="1" y="43165"/>
                </a:lnTo>
                <a:cubicBezTo>
                  <a:pt x="1" y="43324"/>
                  <a:pt x="127" y="43450"/>
                  <a:pt x="286" y="43450"/>
                </a:cubicBezTo>
                <a:cubicBezTo>
                  <a:pt x="444" y="43450"/>
                  <a:pt x="571" y="43324"/>
                  <a:pt x="571" y="43165"/>
                </a:cubicBezTo>
                <a:lnTo>
                  <a:pt x="571" y="286"/>
                </a:lnTo>
                <a:cubicBezTo>
                  <a:pt x="571" y="127"/>
                  <a:pt x="444" y="1"/>
                  <a:pt x="286"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rot="-3681551">
            <a:off x="1200874" y="937635"/>
            <a:ext cx="95570" cy="94498"/>
          </a:xfrm>
          <a:custGeom>
            <a:rect b="b" l="l" r="r" t="t"/>
            <a:pathLst>
              <a:path extrusionOk="0" h="2819" w="2851">
                <a:moveTo>
                  <a:pt x="1426" y="570"/>
                </a:moveTo>
                <a:cubicBezTo>
                  <a:pt x="1901" y="570"/>
                  <a:pt x="2281" y="950"/>
                  <a:pt x="2281" y="1425"/>
                </a:cubicBezTo>
                <a:cubicBezTo>
                  <a:pt x="2281" y="1900"/>
                  <a:pt x="1901" y="2280"/>
                  <a:pt x="1426" y="2280"/>
                </a:cubicBezTo>
                <a:cubicBezTo>
                  <a:pt x="951" y="2280"/>
                  <a:pt x="571" y="1900"/>
                  <a:pt x="571" y="1425"/>
                </a:cubicBezTo>
                <a:cubicBezTo>
                  <a:pt x="571" y="950"/>
                  <a:pt x="951" y="570"/>
                  <a:pt x="1426" y="570"/>
                </a:cubicBezTo>
                <a:close/>
                <a:moveTo>
                  <a:pt x="1426" y="0"/>
                </a:moveTo>
                <a:cubicBezTo>
                  <a:pt x="634" y="0"/>
                  <a:pt x="1" y="634"/>
                  <a:pt x="1" y="1425"/>
                </a:cubicBezTo>
                <a:cubicBezTo>
                  <a:pt x="1" y="2185"/>
                  <a:pt x="634" y="2819"/>
                  <a:pt x="1426" y="2819"/>
                </a:cubicBezTo>
                <a:cubicBezTo>
                  <a:pt x="2218" y="2819"/>
                  <a:pt x="2851" y="2185"/>
                  <a:pt x="2851" y="1425"/>
                </a:cubicBezTo>
                <a:cubicBezTo>
                  <a:pt x="2851" y="634"/>
                  <a:pt x="2218" y="0"/>
                  <a:pt x="142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2147750" y="-82488"/>
            <a:ext cx="6964299" cy="5308484"/>
          </a:xfrm>
          <a:custGeom>
            <a:rect b="b" l="l" r="r" t="t"/>
            <a:pathLst>
              <a:path extrusionOk="0" h="8710" w="12574">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2147750" y="4464350"/>
            <a:ext cx="366600" cy="54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1"/>
          <p:cNvSpPr/>
          <p:nvPr/>
        </p:nvSpPr>
        <p:spPr>
          <a:xfrm>
            <a:off x="3632147" y="690775"/>
            <a:ext cx="1270402" cy="210480"/>
          </a:xfrm>
          <a:custGeom>
            <a:rect b="b" l="l" r="r" t="t"/>
            <a:pathLst>
              <a:path extrusionOk="0" h="19350" w="52572">
                <a:moveTo>
                  <a:pt x="52191" y="0"/>
                </a:moveTo>
                <a:lnTo>
                  <a:pt x="52191" y="6366"/>
                </a:lnTo>
                <a:cubicBezTo>
                  <a:pt x="52191" y="6967"/>
                  <a:pt x="51685" y="7442"/>
                  <a:pt x="51115" y="7442"/>
                </a:cubicBezTo>
                <a:lnTo>
                  <a:pt x="1458" y="7442"/>
                </a:lnTo>
                <a:cubicBezTo>
                  <a:pt x="634" y="7442"/>
                  <a:pt x="1" y="8076"/>
                  <a:pt x="1" y="8868"/>
                </a:cubicBezTo>
                <a:lnTo>
                  <a:pt x="1" y="19350"/>
                </a:lnTo>
                <a:lnTo>
                  <a:pt x="381" y="19350"/>
                </a:lnTo>
                <a:lnTo>
                  <a:pt x="381" y="8868"/>
                </a:lnTo>
                <a:cubicBezTo>
                  <a:pt x="381" y="8298"/>
                  <a:pt x="856" y="7823"/>
                  <a:pt x="1458" y="7823"/>
                </a:cubicBezTo>
                <a:lnTo>
                  <a:pt x="51115" y="7823"/>
                </a:lnTo>
                <a:cubicBezTo>
                  <a:pt x="51906" y="7823"/>
                  <a:pt x="52571" y="7157"/>
                  <a:pt x="52571" y="6366"/>
                </a:cubicBezTo>
                <a:lnTo>
                  <a:pt x="52571" y="0"/>
                </a:lnTo>
                <a:close/>
              </a:path>
            </a:pathLst>
          </a:custGeom>
          <a:solidFill>
            <a:srgbClr val="22283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5405675" y="690775"/>
            <a:ext cx="2603800" cy="210480"/>
          </a:xfrm>
          <a:custGeom>
            <a:rect b="b" l="l" r="r" t="t"/>
            <a:pathLst>
              <a:path extrusionOk="0" h="19350" w="54060">
                <a:moveTo>
                  <a:pt x="0" y="0"/>
                </a:moveTo>
                <a:lnTo>
                  <a:pt x="0" y="6366"/>
                </a:lnTo>
                <a:cubicBezTo>
                  <a:pt x="0" y="7157"/>
                  <a:pt x="665" y="7823"/>
                  <a:pt x="1457" y="7823"/>
                </a:cubicBezTo>
                <a:lnTo>
                  <a:pt x="52602" y="7823"/>
                </a:lnTo>
                <a:cubicBezTo>
                  <a:pt x="53204" y="7823"/>
                  <a:pt x="53679" y="8298"/>
                  <a:pt x="53679" y="8868"/>
                </a:cubicBezTo>
                <a:lnTo>
                  <a:pt x="53679" y="19350"/>
                </a:lnTo>
                <a:lnTo>
                  <a:pt x="54059" y="19350"/>
                </a:lnTo>
                <a:lnTo>
                  <a:pt x="54059" y="8868"/>
                </a:lnTo>
                <a:cubicBezTo>
                  <a:pt x="54059" y="8076"/>
                  <a:pt x="53426" y="7442"/>
                  <a:pt x="52602" y="7442"/>
                </a:cubicBezTo>
                <a:lnTo>
                  <a:pt x="1457" y="7442"/>
                </a:lnTo>
                <a:cubicBezTo>
                  <a:pt x="887" y="7442"/>
                  <a:pt x="412" y="6967"/>
                  <a:pt x="412" y="6366"/>
                </a:cubicBezTo>
                <a:lnTo>
                  <a:pt x="412" y="0"/>
                </a:lnTo>
                <a:close/>
              </a:path>
            </a:pathLst>
          </a:custGeom>
          <a:solidFill>
            <a:srgbClr val="22283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3576371" y="901245"/>
            <a:ext cx="87239" cy="63255"/>
          </a:xfrm>
          <a:custGeom>
            <a:rect b="b" l="l" r="r" t="t"/>
            <a:pathLst>
              <a:path extrusionOk="0" h="3010" w="3041">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2105650" y="659075"/>
            <a:ext cx="2671512" cy="242177"/>
          </a:xfrm>
          <a:custGeom>
            <a:rect b="b" l="l" r="r" t="t"/>
            <a:pathLst>
              <a:path extrusionOk="0" h="22264" w="90353">
                <a:moveTo>
                  <a:pt x="89973" y="1"/>
                </a:moveTo>
                <a:lnTo>
                  <a:pt x="89973" y="4118"/>
                </a:lnTo>
                <a:cubicBezTo>
                  <a:pt x="89973" y="4688"/>
                  <a:pt x="89497" y="5194"/>
                  <a:pt x="88896" y="5194"/>
                </a:cubicBezTo>
                <a:lnTo>
                  <a:pt x="1426" y="5194"/>
                </a:lnTo>
                <a:cubicBezTo>
                  <a:pt x="634" y="5194"/>
                  <a:pt x="1" y="5828"/>
                  <a:pt x="1" y="6620"/>
                </a:cubicBezTo>
                <a:lnTo>
                  <a:pt x="1" y="22264"/>
                </a:lnTo>
                <a:lnTo>
                  <a:pt x="381" y="22264"/>
                </a:lnTo>
                <a:lnTo>
                  <a:pt x="381" y="6620"/>
                </a:lnTo>
                <a:cubicBezTo>
                  <a:pt x="381" y="6050"/>
                  <a:pt x="856" y="5574"/>
                  <a:pt x="1426" y="5574"/>
                </a:cubicBezTo>
                <a:lnTo>
                  <a:pt x="88896" y="5574"/>
                </a:lnTo>
                <a:cubicBezTo>
                  <a:pt x="89688" y="5574"/>
                  <a:pt x="90353" y="4909"/>
                  <a:pt x="90353" y="4118"/>
                </a:cubicBezTo>
                <a:lnTo>
                  <a:pt x="90353" y="1"/>
                </a:lnTo>
                <a:close/>
              </a:path>
            </a:pathLst>
          </a:custGeom>
          <a:solidFill>
            <a:srgbClr val="22283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2019313" y="901277"/>
            <a:ext cx="86327" cy="63255"/>
          </a:xfrm>
          <a:custGeom>
            <a:rect b="b" l="l" r="r" t="t"/>
            <a:pathLst>
              <a:path extrusionOk="0" h="3010" w="301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a:off x="5275750" y="725900"/>
            <a:ext cx="1270459" cy="175345"/>
          </a:xfrm>
          <a:custGeom>
            <a:rect b="b" l="l" r="r" t="t"/>
            <a:pathLst>
              <a:path extrusionOk="0" h="16120" w="17356">
                <a:moveTo>
                  <a:pt x="0" y="1"/>
                </a:moveTo>
                <a:lnTo>
                  <a:pt x="0" y="7411"/>
                </a:lnTo>
                <a:cubicBezTo>
                  <a:pt x="0" y="8234"/>
                  <a:pt x="666" y="8868"/>
                  <a:pt x="1457" y="8868"/>
                </a:cubicBezTo>
                <a:lnTo>
                  <a:pt x="15898" y="8868"/>
                </a:lnTo>
                <a:cubicBezTo>
                  <a:pt x="16500" y="8868"/>
                  <a:pt x="16975" y="9343"/>
                  <a:pt x="16975" y="9945"/>
                </a:cubicBezTo>
                <a:lnTo>
                  <a:pt x="16975" y="16120"/>
                </a:lnTo>
                <a:lnTo>
                  <a:pt x="17355" y="16120"/>
                </a:lnTo>
                <a:lnTo>
                  <a:pt x="17355" y="9945"/>
                </a:lnTo>
                <a:cubicBezTo>
                  <a:pt x="17355" y="9121"/>
                  <a:pt x="16722" y="8488"/>
                  <a:pt x="15898" y="8488"/>
                </a:cubicBezTo>
                <a:lnTo>
                  <a:pt x="1457" y="8488"/>
                </a:lnTo>
                <a:cubicBezTo>
                  <a:pt x="856" y="8488"/>
                  <a:pt x="380" y="8013"/>
                  <a:pt x="380" y="7411"/>
                </a:cubicBezTo>
                <a:lnTo>
                  <a:pt x="380" y="1"/>
                </a:lnTo>
                <a:close/>
              </a:path>
            </a:pathLst>
          </a:custGeom>
          <a:solidFill>
            <a:srgbClr val="22283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4552439" y="101299"/>
            <a:ext cx="1222599" cy="330623"/>
          </a:xfrm>
          <a:custGeom>
            <a:rect b="b" l="l" r="r" t="t"/>
            <a:pathLst>
              <a:path extrusionOk="0" h="27529" w="49373">
                <a:moveTo>
                  <a:pt x="24671" y="0"/>
                </a:moveTo>
                <a:cubicBezTo>
                  <a:pt x="23578" y="0"/>
                  <a:pt x="22486" y="278"/>
                  <a:pt x="21504" y="832"/>
                </a:cubicBezTo>
                <a:lnTo>
                  <a:pt x="3168" y="11441"/>
                </a:lnTo>
                <a:cubicBezTo>
                  <a:pt x="1204" y="12581"/>
                  <a:pt x="1" y="14671"/>
                  <a:pt x="1" y="16920"/>
                </a:cubicBezTo>
                <a:lnTo>
                  <a:pt x="1" y="27529"/>
                </a:lnTo>
                <a:lnTo>
                  <a:pt x="381" y="27529"/>
                </a:lnTo>
                <a:lnTo>
                  <a:pt x="381" y="16920"/>
                </a:lnTo>
                <a:cubicBezTo>
                  <a:pt x="381" y="14798"/>
                  <a:pt x="1521" y="12834"/>
                  <a:pt x="3358" y="11789"/>
                </a:cubicBezTo>
                <a:lnTo>
                  <a:pt x="21694" y="1180"/>
                </a:lnTo>
                <a:cubicBezTo>
                  <a:pt x="22612" y="658"/>
                  <a:pt x="23642" y="396"/>
                  <a:pt x="24671" y="396"/>
                </a:cubicBezTo>
                <a:cubicBezTo>
                  <a:pt x="25700" y="396"/>
                  <a:pt x="26729" y="658"/>
                  <a:pt x="27648" y="1180"/>
                </a:cubicBezTo>
                <a:lnTo>
                  <a:pt x="46016" y="11789"/>
                </a:lnTo>
                <a:cubicBezTo>
                  <a:pt x="47821" y="12834"/>
                  <a:pt x="48961" y="14798"/>
                  <a:pt x="48961" y="16920"/>
                </a:cubicBezTo>
                <a:lnTo>
                  <a:pt x="48961" y="27529"/>
                </a:lnTo>
                <a:lnTo>
                  <a:pt x="49373" y="27529"/>
                </a:lnTo>
                <a:lnTo>
                  <a:pt x="49373" y="16920"/>
                </a:lnTo>
                <a:cubicBezTo>
                  <a:pt x="49373" y="14671"/>
                  <a:pt x="48138" y="12581"/>
                  <a:pt x="46206" y="11441"/>
                </a:cubicBezTo>
                <a:lnTo>
                  <a:pt x="27838" y="832"/>
                </a:lnTo>
                <a:cubicBezTo>
                  <a:pt x="26856" y="278"/>
                  <a:pt x="25763" y="0"/>
                  <a:pt x="2467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4528125" y="431927"/>
            <a:ext cx="1270440" cy="341937"/>
          </a:xfrm>
          <a:custGeom>
            <a:rect b="b" l="l" r="r" t="t"/>
            <a:pathLst>
              <a:path extrusionOk="0" h="28471" w="51305">
                <a:moveTo>
                  <a:pt x="1" y="1"/>
                </a:moveTo>
                <a:lnTo>
                  <a:pt x="1" y="10610"/>
                </a:lnTo>
                <a:cubicBezTo>
                  <a:pt x="1" y="13175"/>
                  <a:pt x="1394" y="15613"/>
                  <a:pt x="3643" y="16912"/>
                </a:cubicBezTo>
                <a:lnTo>
                  <a:pt x="22011" y="27521"/>
                </a:lnTo>
                <a:cubicBezTo>
                  <a:pt x="23119" y="28154"/>
                  <a:pt x="24386" y="28471"/>
                  <a:pt x="25653" y="28471"/>
                </a:cubicBezTo>
                <a:cubicBezTo>
                  <a:pt x="26920" y="28471"/>
                  <a:pt x="28186" y="28154"/>
                  <a:pt x="29295" y="27521"/>
                </a:cubicBezTo>
                <a:lnTo>
                  <a:pt x="47663" y="16912"/>
                </a:lnTo>
                <a:cubicBezTo>
                  <a:pt x="49911" y="15613"/>
                  <a:pt x="51305" y="13207"/>
                  <a:pt x="51305" y="10610"/>
                </a:cubicBezTo>
                <a:lnTo>
                  <a:pt x="51305" y="1"/>
                </a:lnTo>
                <a:lnTo>
                  <a:pt x="48993" y="1"/>
                </a:lnTo>
                <a:lnTo>
                  <a:pt x="48993" y="10610"/>
                </a:lnTo>
                <a:cubicBezTo>
                  <a:pt x="48993" y="12383"/>
                  <a:pt x="48043" y="14030"/>
                  <a:pt x="46491" y="14917"/>
                </a:cubicBezTo>
                <a:lnTo>
                  <a:pt x="28155" y="25494"/>
                </a:lnTo>
                <a:cubicBezTo>
                  <a:pt x="27379" y="25937"/>
                  <a:pt x="26516" y="26159"/>
                  <a:pt x="25657" y="26159"/>
                </a:cubicBezTo>
                <a:cubicBezTo>
                  <a:pt x="24798" y="26159"/>
                  <a:pt x="23943" y="25937"/>
                  <a:pt x="23183" y="25494"/>
                </a:cubicBezTo>
                <a:lnTo>
                  <a:pt x="4815" y="14917"/>
                </a:lnTo>
                <a:cubicBezTo>
                  <a:pt x="3263" y="14030"/>
                  <a:pt x="2313" y="12383"/>
                  <a:pt x="2313" y="10610"/>
                </a:cubicBezTo>
                <a:lnTo>
                  <a:pt x="2313"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4564987" y="150775"/>
            <a:ext cx="1196734" cy="543899"/>
          </a:xfrm>
          <a:custGeom>
            <a:rect b="b" l="l" r="r" t="t"/>
            <a:pathLst>
              <a:path extrusionOk="0" h="48154" w="43356">
                <a:moveTo>
                  <a:pt x="21662" y="0"/>
                </a:moveTo>
                <a:cubicBezTo>
                  <a:pt x="20601" y="0"/>
                  <a:pt x="19540" y="270"/>
                  <a:pt x="18590" y="808"/>
                </a:cubicBezTo>
                <a:lnTo>
                  <a:pt x="3040" y="9802"/>
                </a:lnTo>
                <a:cubicBezTo>
                  <a:pt x="1140" y="10879"/>
                  <a:pt x="0" y="12906"/>
                  <a:pt x="0" y="15091"/>
                </a:cubicBezTo>
                <a:lnTo>
                  <a:pt x="0" y="33047"/>
                </a:lnTo>
                <a:cubicBezTo>
                  <a:pt x="0" y="35232"/>
                  <a:pt x="1140" y="37259"/>
                  <a:pt x="3040" y="38367"/>
                </a:cubicBezTo>
                <a:lnTo>
                  <a:pt x="18590" y="47330"/>
                </a:lnTo>
                <a:cubicBezTo>
                  <a:pt x="19065" y="47615"/>
                  <a:pt x="19572" y="47805"/>
                  <a:pt x="20078" y="47963"/>
                </a:cubicBezTo>
                <a:cubicBezTo>
                  <a:pt x="20205" y="47995"/>
                  <a:pt x="20332" y="48026"/>
                  <a:pt x="20490" y="48058"/>
                </a:cubicBezTo>
                <a:cubicBezTo>
                  <a:pt x="20743" y="48090"/>
                  <a:pt x="20997" y="48121"/>
                  <a:pt x="21250" y="48153"/>
                </a:cubicBezTo>
                <a:lnTo>
                  <a:pt x="22074" y="48153"/>
                </a:lnTo>
                <a:cubicBezTo>
                  <a:pt x="22327" y="48121"/>
                  <a:pt x="22580" y="48090"/>
                  <a:pt x="22834" y="48058"/>
                </a:cubicBezTo>
                <a:cubicBezTo>
                  <a:pt x="22992" y="48026"/>
                  <a:pt x="23119" y="47995"/>
                  <a:pt x="23245" y="47963"/>
                </a:cubicBezTo>
                <a:cubicBezTo>
                  <a:pt x="23752" y="47805"/>
                  <a:pt x="24259" y="47615"/>
                  <a:pt x="24734" y="47330"/>
                </a:cubicBezTo>
                <a:lnTo>
                  <a:pt x="40283" y="38367"/>
                </a:lnTo>
                <a:cubicBezTo>
                  <a:pt x="42183" y="37259"/>
                  <a:pt x="43323" y="35232"/>
                  <a:pt x="43323" y="33047"/>
                </a:cubicBezTo>
                <a:lnTo>
                  <a:pt x="43323" y="15091"/>
                </a:lnTo>
                <a:cubicBezTo>
                  <a:pt x="43355" y="12906"/>
                  <a:pt x="42183" y="10879"/>
                  <a:pt x="40283" y="9802"/>
                </a:cubicBezTo>
                <a:lnTo>
                  <a:pt x="24734" y="808"/>
                </a:lnTo>
                <a:cubicBezTo>
                  <a:pt x="23784" y="270"/>
                  <a:pt x="22723" y="0"/>
                  <a:pt x="2166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Fira Sans Medium"/>
                <a:ea typeface="Fira Sans Medium"/>
                <a:cs typeface="Fira Sans Medium"/>
                <a:sym typeface="Fira Sans Medium"/>
              </a:rPr>
              <a:t>Literature Survey</a:t>
            </a:r>
            <a:endParaRPr sz="1700">
              <a:latin typeface="Fira Sans Medium"/>
              <a:ea typeface="Fira Sans Medium"/>
              <a:cs typeface="Fira Sans Medium"/>
              <a:sym typeface="Fira Sans Medium"/>
            </a:endParaRPr>
          </a:p>
        </p:txBody>
      </p:sp>
      <p:grpSp>
        <p:nvGrpSpPr>
          <p:cNvPr id="285" name="Google Shape;285;p21"/>
          <p:cNvGrpSpPr/>
          <p:nvPr/>
        </p:nvGrpSpPr>
        <p:grpSpPr>
          <a:xfrm>
            <a:off x="1736585" y="1000575"/>
            <a:ext cx="651764" cy="543899"/>
            <a:chOff x="660451" y="2816806"/>
            <a:chExt cx="1071627" cy="1168920"/>
          </a:xfrm>
        </p:grpSpPr>
        <p:sp>
          <p:nvSpPr>
            <p:cNvPr id="286" name="Google Shape;286;p21"/>
            <p:cNvSpPr/>
            <p:nvPr/>
          </p:nvSpPr>
          <p:spPr>
            <a:xfrm>
              <a:off x="691509" y="2816806"/>
              <a:ext cx="1008466" cy="568424"/>
            </a:xfrm>
            <a:custGeom>
              <a:rect b="b" l="l" r="r" t="t"/>
              <a:pathLst>
                <a:path extrusionOk="0" h="17387" w="30847">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660451" y="3385198"/>
              <a:ext cx="1071627" cy="600529"/>
            </a:xfrm>
            <a:custGeom>
              <a:rect b="b" l="l" r="r" t="t"/>
              <a:pathLst>
                <a:path extrusionOk="0" h="18369" w="32779">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1"/>
          <p:cNvGrpSpPr/>
          <p:nvPr/>
        </p:nvGrpSpPr>
        <p:grpSpPr>
          <a:xfrm>
            <a:off x="3294108" y="1000549"/>
            <a:ext cx="651744" cy="543899"/>
            <a:chOff x="2010553" y="2804383"/>
            <a:chExt cx="1071595" cy="1168920"/>
          </a:xfrm>
        </p:grpSpPr>
        <p:sp>
          <p:nvSpPr>
            <p:cNvPr id="289" name="Google Shape;289;p21"/>
            <p:cNvSpPr/>
            <p:nvPr/>
          </p:nvSpPr>
          <p:spPr>
            <a:xfrm>
              <a:off x="2041611" y="3404879"/>
              <a:ext cx="1008466" cy="568424"/>
            </a:xfrm>
            <a:custGeom>
              <a:rect b="b" l="l" r="r" t="t"/>
              <a:pathLst>
                <a:path extrusionOk="0" h="17387" w="30847">
                  <a:moveTo>
                    <a:pt x="0" y="0"/>
                  </a:moveTo>
                  <a:lnTo>
                    <a:pt x="0" y="7474"/>
                  </a:lnTo>
                  <a:cubicBezTo>
                    <a:pt x="0" y="7854"/>
                    <a:pt x="127" y="8297"/>
                    <a:pt x="349" y="8677"/>
                  </a:cubicBezTo>
                  <a:cubicBezTo>
                    <a:pt x="602" y="9089"/>
                    <a:pt x="887" y="9406"/>
                    <a:pt x="1235" y="9596"/>
                  </a:cubicBezTo>
                  <a:lnTo>
                    <a:pt x="14220" y="17101"/>
                  </a:lnTo>
                  <a:cubicBezTo>
                    <a:pt x="14536" y="17291"/>
                    <a:pt x="14980" y="17386"/>
                    <a:pt x="15423" y="17386"/>
                  </a:cubicBezTo>
                  <a:cubicBezTo>
                    <a:pt x="15898" y="17386"/>
                    <a:pt x="16310" y="17291"/>
                    <a:pt x="16658" y="17101"/>
                  </a:cubicBezTo>
                  <a:lnTo>
                    <a:pt x="29643" y="9596"/>
                  </a:lnTo>
                  <a:cubicBezTo>
                    <a:pt x="29959" y="9406"/>
                    <a:pt x="30276" y="9089"/>
                    <a:pt x="30498" y="8677"/>
                  </a:cubicBezTo>
                  <a:cubicBezTo>
                    <a:pt x="30719" y="8297"/>
                    <a:pt x="30846" y="7854"/>
                    <a:pt x="30846" y="7506"/>
                  </a:cubicBezTo>
                  <a:lnTo>
                    <a:pt x="30846" y="0"/>
                  </a:lnTo>
                  <a:lnTo>
                    <a:pt x="30466" y="0"/>
                  </a:lnTo>
                  <a:lnTo>
                    <a:pt x="30466" y="7506"/>
                  </a:lnTo>
                  <a:cubicBezTo>
                    <a:pt x="30466" y="7791"/>
                    <a:pt x="30371" y="8139"/>
                    <a:pt x="30149" y="8487"/>
                  </a:cubicBezTo>
                  <a:cubicBezTo>
                    <a:pt x="29959" y="8836"/>
                    <a:pt x="29706" y="9089"/>
                    <a:pt x="29453" y="9247"/>
                  </a:cubicBezTo>
                  <a:lnTo>
                    <a:pt x="16437" y="16753"/>
                  </a:lnTo>
                  <a:cubicBezTo>
                    <a:pt x="16183" y="16911"/>
                    <a:pt x="15803" y="17006"/>
                    <a:pt x="15423" y="17006"/>
                  </a:cubicBezTo>
                  <a:cubicBezTo>
                    <a:pt x="15043" y="17006"/>
                    <a:pt x="14695" y="16911"/>
                    <a:pt x="14410" y="16753"/>
                  </a:cubicBezTo>
                  <a:lnTo>
                    <a:pt x="1425" y="9247"/>
                  </a:lnTo>
                  <a:cubicBezTo>
                    <a:pt x="1140" y="9089"/>
                    <a:pt x="887" y="8836"/>
                    <a:pt x="697" y="8487"/>
                  </a:cubicBezTo>
                  <a:cubicBezTo>
                    <a:pt x="507" y="8171"/>
                    <a:pt x="380" y="7791"/>
                    <a:pt x="380" y="7506"/>
                  </a:cubicBezTo>
                  <a:lnTo>
                    <a:pt x="38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2010553" y="2804383"/>
              <a:ext cx="1071595" cy="600529"/>
            </a:xfrm>
            <a:custGeom>
              <a:rect b="b" l="l" r="r" t="t"/>
              <a:pathLst>
                <a:path extrusionOk="0" h="18369" w="32778">
                  <a:moveTo>
                    <a:pt x="16373" y="0"/>
                  </a:moveTo>
                  <a:cubicBezTo>
                    <a:pt x="15771" y="0"/>
                    <a:pt x="15170" y="127"/>
                    <a:pt x="14695" y="412"/>
                  </a:cubicBezTo>
                  <a:lnTo>
                    <a:pt x="1679" y="7917"/>
                  </a:lnTo>
                  <a:cubicBezTo>
                    <a:pt x="1204" y="8202"/>
                    <a:pt x="792" y="8646"/>
                    <a:pt x="475" y="9184"/>
                  </a:cubicBezTo>
                  <a:cubicBezTo>
                    <a:pt x="159" y="9723"/>
                    <a:pt x="0" y="10293"/>
                    <a:pt x="0" y="10863"/>
                  </a:cubicBezTo>
                  <a:lnTo>
                    <a:pt x="0" y="18368"/>
                  </a:lnTo>
                  <a:lnTo>
                    <a:pt x="2312" y="18368"/>
                  </a:lnTo>
                  <a:lnTo>
                    <a:pt x="2312" y="10863"/>
                  </a:lnTo>
                  <a:cubicBezTo>
                    <a:pt x="2312" y="10736"/>
                    <a:pt x="2344" y="10546"/>
                    <a:pt x="2470" y="10324"/>
                  </a:cubicBezTo>
                  <a:cubicBezTo>
                    <a:pt x="2597" y="10103"/>
                    <a:pt x="2755" y="9976"/>
                    <a:pt x="2850" y="9913"/>
                  </a:cubicBezTo>
                  <a:lnTo>
                    <a:pt x="15835" y="2407"/>
                  </a:lnTo>
                  <a:cubicBezTo>
                    <a:pt x="15930" y="2375"/>
                    <a:pt x="16120" y="2312"/>
                    <a:pt x="16373" y="2312"/>
                  </a:cubicBezTo>
                  <a:cubicBezTo>
                    <a:pt x="16627" y="2312"/>
                    <a:pt x="16817" y="2375"/>
                    <a:pt x="16912" y="2407"/>
                  </a:cubicBezTo>
                  <a:lnTo>
                    <a:pt x="29928" y="9913"/>
                  </a:lnTo>
                  <a:cubicBezTo>
                    <a:pt x="30023" y="9976"/>
                    <a:pt x="30149" y="10103"/>
                    <a:pt x="30276" y="10324"/>
                  </a:cubicBezTo>
                  <a:cubicBezTo>
                    <a:pt x="30403" y="10546"/>
                    <a:pt x="30466" y="10736"/>
                    <a:pt x="30466" y="10863"/>
                  </a:cubicBezTo>
                  <a:lnTo>
                    <a:pt x="30466" y="18368"/>
                  </a:lnTo>
                  <a:lnTo>
                    <a:pt x="32778" y="18368"/>
                  </a:lnTo>
                  <a:lnTo>
                    <a:pt x="32778" y="10863"/>
                  </a:lnTo>
                  <a:cubicBezTo>
                    <a:pt x="32778" y="10293"/>
                    <a:pt x="32588" y="9723"/>
                    <a:pt x="32271" y="9184"/>
                  </a:cubicBezTo>
                  <a:cubicBezTo>
                    <a:pt x="31986" y="8646"/>
                    <a:pt x="31543" y="8202"/>
                    <a:pt x="31068" y="7917"/>
                  </a:cubicBezTo>
                  <a:lnTo>
                    <a:pt x="18083" y="412"/>
                  </a:lnTo>
                  <a:cubicBezTo>
                    <a:pt x="17608" y="159"/>
                    <a:pt x="17007" y="0"/>
                    <a:pt x="1637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1"/>
          <p:cNvSpPr txBox="1"/>
          <p:nvPr/>
        </p:nvSpPr>
        <p:spPr>
          <a:xfrm>
            <a:off x="1736539" y="1072400"/>
            <a:ext cx="65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2019</a:t>
            </a:r>
            <a:endParaRPr/>
          </a:p>
        </p:txBody>
      </p:sp>
      <p:sp>
        <p:nvSpPr>
          <p:cNvPr id="292" name="Google Shape;292;p21"/>
          <p:cNvSpPr txBox="1"/>
          <p:nvPr/>
        </p:nvSpPr>
        <p:spPr>
          <a:xfrm>
            <a:off x="3294035" y="1130325"/>
            <a:ext cx="65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2019</a:t>
            </a:r>
            <a:endParaRPr/>
          </a:p>
        </p:txBody>
      </p:sp>
      <p:sp>
        <p:nvSpPr>
          <p:cNvPr id="293" name="Google Shape;293;p21"/>
          <p:cNvSpPr/>
          <p:nvPr/>
        </p:nvSpPr>
        <p:spPr>
          <a:xfrm>
            <a:off x="6504760" y="901279"/>
            <a:ext cx="87239" cy="63255"/>
          </a:xfrm>
          <a:custGeom>
            <a:rect b="b" l="l" r="r" t="t"/>
            <a:pathLst>
              <a:path extrusionOk="0" h="3010" w="3041">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5061506" y="901261"/>
            <a:ext cx="86327" cy="63255"/>
          </a:xfrm>
          <a:custGeom>
            <a:rect b="b" l="l" r="r" t="t"/>
            <a:pathLst>
              <a:path extrusionOk="0" h="3010" w="301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6C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5061506" y="901261"/>
            <a:ext cx="86327" cy="63255"/>
          </a:xfrm>
          <a:custGeom>
            <a:rect b="b" l="l" r="r" t="t"/>
            <a:pathLst>
              <a:path extrusionOk="0" h="3010" w="301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1"/>
          <p:cNvGrpSpPr/>
          <p:nvPr/>
        </p:nvGrpSpPr>
        <p:grpSpPr>
          <a:xfrm>
            <a:off x="4778778" y="1000559"/>
            <a:ext cx="651764" cy="543899"/>
            <a:chOff x="660451" y="2816806"/>
            <a:chExt cx="1071627" cy="1168920"/>
          </a:xfrm>
        </p:grpSpPr>
        <p:sp>
          <p:nvSpPr>
            <p:cNvPr id="297" name="Google Shape;297;p21"/>
            <p:cNvSpPr/>
            <p:nvPr/>
          </p:nvSpPr>
          <p:spPr>
            <a:xfrm>
              <a:off x="691509" y="2816806"/>
              <a:ext cx="1008466" cy="568424"/>
            </a:xfrm>
            <a:custGeom>
              <a:rect b="b" l="l" r="r" t="t"/>
              <a:pathLst>
                <a:path extrusionOk="0" h="17387" w="30847">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660451" y="3385198"/>
              <a:ext cx="1071627" cy="600529"/>
            </a:xfrm>
            <a:custGeom>
              <a:rect b="b" l="l" r="r" t="t"/>
              <a:pathLst>
                <a:path extrusionOk="0" h="18369" w="32779">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6222497" y="1000583"/>
            <a:ext cx="651744" cy="543899"/>
            <a:chOff x="2010553" y="2804383"/>
            <a:chExt cx="1071595" cy="1168920"/>
          </a:xfrm>
        </p:grpSpPr>
        <p:sp>
          <p:nvSpPr>
            <p:cNvPr id="300" name="Google Shape;300;p21"/>
            <p:cNvSpPr/>
            <p:nvPr/>
          </p:nvSpPr>
          <p:spPr>
            <a:xfrm>
              <a:off x="2041611" y="3404879"/>
              <a:ext cx="1008466" cy="568424"/>
            </a:xfrm>
            <a:custGeom>
              <a:rect b="b" l="l" r="r" t="t"/>
              <a:pathLst>
                <a:path extrusionOk="0" h="17387" w="30847">
                  <a:moveTo>
                    <a:pt x="0" y="0"/>
                  </a:moveTo>
                  <a:lnTo>
                    <a:pt x="0" y="7474"/>
                  </a:lnTo>
                  <a:cubicBezTo>
                    <a:pt x="0" y="7854"/>
                    <a:pt x="127" y="8297"/>
                    <a:pt x="349" y="8677"/>
                  </a:cubicBezTo>
                  <a:cubicBezTo>
                    <a:pt x="602" y="9089"/>
                    <a:pt x="887" y="9406"/>
                    <a:pt x="1235" y="9596"/>
                  </a:cubicBezTo>
                  <a:lnTo>
                    <a:pt x="14220" y="17101"/>
                  </a:lnTo>
                  <a:cubicBezTo>
                    <a:pt x="14536" y="17291"/>
                    <a:pt x="14980" y="17386"/>
                    <a:pt x="15423" y="17386"/>
                  </a:cubicBezTo>
                  <a:cubicBezTo>
                    <a:pt x="15898" y="17386"/>
                    <a:pt x="16310" y="17291"/>
                    <a:pt x="16658" y="17101"/>
                  </a:cubicBezTo>
                  <a:lnTo>
                    <a:pt x="29643" y="9596"/>
                  </a:lnTo>
                  <a:cubicBezTo>
                    <a:pt x="29959" y="9406"/>
                    <a:pt x="30276" y="9089"/>
                    <a:pt x="30498" y="8677"/>
                  </a:cubicBezTo>
                  <a:cubicBezTo>
                    <a:pt x="30719" y="8297"/>
                    <a:pt x="30846" y="7854"/>
                    <a:pt x="30846" y="7506"/>
                  </a:cubicBezTo>
                  <a:lnTo>
                    <a:pt x="30846" y="0"/>
                  </a:lnTo>
                  <a:lnTo>
                    <a:pt x="30466" y="0"/>
                  </a:lnTo>
                  <a:lnTo>
                    <a:pt x="30466" y="7506"/>
                  </a:lnTo>
                  <a:cubicBezTo>
                    <a:pt x="30466" y="7791"/>
                    <a:pt x="30371" y="8139"/>
                    <a:pt x="30149" y="8487"/>
                  </a:cubicBezTo>
                  <a:cubicBezTo>
                    <a:pt x="29959" y="8836"/>
                    <a:pt x="29706" y="9089"/>
                    <a:pt x="29453" y="9247"/>
                  </a:cubicBezTo>
                  <a:lnTo>
                    <a:pt x="16437" y="16753"/>
                  </a:lnTo>
                  <a:cubicBezTo>
                    <a:pt x="16183" y="16911"/>
                    <a:pt x="15803" y="17006"/>
                    <a:pt x="15423" y="17006"/>
                  </a:cubicBezTo>
                  <a:cubicBezTo>
                    <a:pt x="15043" y="17006"/>
                    <a:pt x="14695" y="16911"/>
                    <a:pt x="14410" y="16753"/>
                  </a:cubicBezTo>
                  <a:lnTo>
                    <a:pt x="1425" y="9247"/>
                  </a:lnTo>
                  <a:cubicBezTo>
                    <a:pt x="1140" y="9089"/>
                    <a:pt x="887" y="8836"/>
                    <a:pt x="697" y="8487"/>
                  </a:cubicBezTo>
                  <a:cubicBezTo>
                    <a:pt x="507" y="8171"/>
                    <a:pt x="380" y="7791"/>
                    <a:pt x="380" y="7506"/>
                  </a:cubicBezTo>
                  <a:lnTo>
                    <a:pt x="38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2010553" y="2804383"/>
              <a:ext cx="1071595" cy="600529"/>
            </a:xfrm>
            <a:custGeom>
              <a:rect b="b" l="l" r="r" t="t"/>
              <a:pathLst>
                <a:path extrusionOk="0" h="18369" w="32778">
                  <a:moveTo>
                    <a:pt x="16373" y="0"/>
                  </a:moveTo>
                  <a:cubicBezTo>
                    <a:pt x="15771" y="0"/>
                    <a:pt x="15170" y="127"/>
                    <a:pt x="14695" y="412"/>
                  </a:cubicBezTo>
                  <a:lnTo>
                    <a:pt x="1679" y="7917"/>
                  </a:lnTo>
                  <a:cubicBezTo>
                    <a:pt x="1204" y="8202"/>
                    <a:pt x="792" y="8646"/>
                    <a:pt x="475" y="9184"/>
                  </a:cubicBezTo>
                  <a:cubicBezTo>
                    <a:pt x="159" y="9723"/>
                    <a:pt x="0" y="10293"/>
                    <a:pt x="0" y="10863"/>
                  </a:cubicBezTo>
                  <a:lnTo>
                    <a:pt x="0" y="18368"/>
                  </a:lnTo>
                  <a:lnTo>
                    <a:pt x="2312" y="18368"/>
                  </a:lnTo>
                  <a:lnTo>
                    <a:pt x="2312" y="10863"/>
                  </a:lnTo>
                  <a:cubicBezTo>
                    <a:pt x="2312" y="10736"/>
                    <a:pt x="2344" y="10546"/>
                    <a:pt x="2470" y="10324"/>
                  </a:cubicBezTo>
                  <a:cubicBezTo>
                    <a:pt x="2597" y="10103"/>
                    <a:pt x="2755" y="9976"/>
                    <a:pt x="2850" y="9913"/>
                  </a:cubicBezTo>
                  <a:lnTo>
                    <a:pt x="15835" y="2407"/>
                  </a:lnTo>
                  <a:cubicBezTo>
                    <a:pt x="15930" y="2375"/>
                    <a:pt x="16120" y="2312"/>
                    <a:pt x="16373" y="2312"/>
                  </a:cubicBezTo>
                  <a:cubicBezTo>
                    <a:pt x="16627" y="2312"/>
                    <a:pt x="16817" y="2375"/>
                    <a:pt x="16912" y="2407"/>
                  </a:cubicBezTo>
                  <a:lnTo>
                    <a:pt x="29928" y="9913"/>
                  </a:lnTo>
                  <a:cubicBezTo>
                    <a:pt x="30023" y="9976"/>
                    <a:pt x="30149" y="10103"/>
                    <a:pt x="30276" y="10324"/>
                  </a:cubicBezTo>
                  <a:cubicBezTo>
                    <a:pt x="30403" y="10546"/>
                    <a:pt x="30466" y="10736"/>
                    <a:pt x="30466" y="10863"/>
                  </a:cubicBezTo>
                  <a:lnTo>
                    <a:pt x="30466" y="18368"/>
                  </a:lnTo>
                  <a:lnTo>
                    <a:pt x="32778" y="18368"/>
                  </a:lnTo>
                  <a:lnTo>
                    <a:pt x="32778" y="10863"/>
                  </a:lnTo>
                  <a:cubicBezTo>
                    <a:pt x="32778" y="10293"/>
                    <a:pt x="32588" y="9723"/>
                    <a:pt x="32271" y="9184"/>
                  </a:cubicBezTo>
                  <a:cubicBezTo>
                    <a:pt x="31986" y="8646"/>
                    <a:pt x="31543" y="8202"/>
                    <a:pt x="31068" y="7917"/>
                  </a:cubicBezTo>
                  <a:lnTo>
                    <a:pt x="18083" y="412"/>
                  </a:lnTo>
                  <a:cubicBezTo>
                    <a:pt x="17608" y="159"/>
                    <a:pt x="17007" y="0"/>
                    <a:pt x="1637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1"/>
          <p:cNvSpPr txBox="1"/>
          <p:nvPr/>
        </p:nvSpPr>
        <p:spPr>
          <a:xfrm>
            <a:off x="6220913" y="1091900"/>
            <a:ext cx="6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2020</a:t>
            </a:r>
            <a:endParaRPr/>
          </a:p>
        </p:txBody>
      </p:sp>
      <p:sp>
        <p:nvSpPr>
          <p:cNvPr id="303" name="Google Shape;303;p21"/>
          <p:cNvSpPr/>
          <p:nvPr/>
        </p:nvSpPr>
        <p:spPr>
          <a:xfrm>
            <a:off x="7923185" y="901286"/>
            <a:ext cx="86327" cy="63255"/>
          </a:xfrm>
          <a:custGeom>
            <a:rect b="b" l="l" r="r" t="t"/>
            <a:pathLst>
              <a:path extrusionOk="0" h="3010" w="301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6C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7923185" y="901286"/>
            <a:ext cx="86327" cy="63255"/>
          </a:xfrm>
          <a:custGeom>
            <a:rect b="b" l="l" r="r" t="t"/>
            <a:pathLst>
              <a:path extrusionOk="0" h="3010" w="301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21"/>
          <p:cNvGrpSpPr/>
          <p:nvPr/>
        </p:nvGrpSpPr>
        <p:grpSpPr>
          <a:xfrm>
            <a:off x="7640457" y="1000584"/>
            <a:ext cx="651764" cy="543899"/>
            <a:chOff x="660451" y="2816806"/>
            <a:chExt cx="1071627" cy="1168920"/>
          </a:xfrm>
        </p:grpSpPr>
        <p:sp>
          <p:nvSpPr>
            <p:cNvPr id="306" name="Google Shape;306;p21"/>
            <p:cNvSpPr/>
            <p:nvPr/>
          </p:nvSpPr>
          <p:spPr>
            <a:xfrm>
              <a:off x="691509" y="2816806"/>
              <a:ext cx="1008466" cy="568424"/>
            </a:xfrm>
            <a:custGeom>
              <a:rect b="b" l="l" r="r" t="t"/>
              <a:pathLst>
                <a:path extrusionOk="0" h="17387" w="30847">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660451" y="3385198"/>
              <a:ext cx="1071627" cy="600529"/>
            </a:xfrm>
            <a:custGeom>
              <a:rect b="b" l="l" r="r" t="t"/>
              <a:pathLst>
                <a:path extrusionOk="0" h="18369" w="32779">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1"/>
          <p:cNvSpPr txBox="1"/>
          <p:nvPr/>
        </p:nvSpPr>
        <p:spPr>
          <a:xfrm>
            <a:off x="7666339" y="1091925"/>
            <a:ext cx="6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2022</a:t>
            </a:r>
            <a:endParaRPr/>
          </a:p>
        </p:txBody>
      </p:sp>
      <p:sp>
        <p:nvSpPr>
          <p:cNvPr id="309" name="Google Shape;309;p21"/>
          <p:cNvSpPr txBox="1"/>
          <p:nvPr/>
        </p:nvSpPr>
        <p:spPr>
          <a:xfrm>
            <a:off x="4778673" y="1091900"/>
            <a:ext cx="65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2020</a:t>
            </a:r>
            <a:endParaRPr/>
          </a:p>
        </p:txBody>
      </p:sp>
      <p:graphicFrame>
        <p:nvGraphicFramePr>
          <p:cNvPr id="310" name="Google Shape;310;p21"/>
          <p:cNvGraphicFramePr/>
          <p:nvPr/>
        </p:nvGraphicFramePr>
        <p:xfrm>
          <a:off x="1524038" y="1643800"/>
          <a:ext cx="3000000" cy="3000000"/>
        </p:xfrm>
        <a:graphic>
          <a:graphicData uri="http://schemas.openxmlformats.org/drawingml/2006/table">
            <a:tbl>
              <a:tblPr>
                <a:noFill/>
                <a:tableStyleId>{DFFF8C04-69CF-4962-89B5-6CCDBC432C5C}</a:tableStyleId>
              </a:tblPr>
              <a:tblGrid>
                <a:gridCol w="1222600"/>
              </a:tblGrid>
              <a:tr h="1640525">
                <a:tc>
                  <a:txBody>
                    <a:bodyPr/>
                    <a:lstStyle/>
                    <a:p>
                      <a:pPr indent="0" lvl="0" marL="0" rtl="0" algn="ctr">
                        <a:spcBef>
                          <a:spcPts val="0"/>
                        </a:spcBef>
                        <a:spcAft>
                          <a:spcPts val="0"/>
                        </a:spcAft>
                        <a:buNone/>
                      </a:pPr>
                      <a:r>
                        <a:rPr lang="en" sz="1200">
                          <a:latin typeface="Fira Sans"/>
                          <a:ea typeface="Fira Sans"/>
                          <a:cs typeface="Fira Sans"/>
                          <a:sym typeface="Fira Sans"/>
                        </a:rPr>
                        <a:t>Huang et al. Attention on Attention network both on encoder and decoder</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CVF</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MS COCO Karpathy test split</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B@1 0.85</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B@2 0.65</a:t>
                      </a:r>
                      <a:endParaRPr sz="1200">
                        <a:latin typeface="Fira Sans"/>
                        <a:ea typeface="Fira Sans"/>
                        <a:cs typeface="Fira Sans"/>
                        <a:sym typeface="Fira Sans"/>
                      </a:endParaRPr>
                    </a:p>
                  </a:txBody>
                  <a:tcPr marT="91425" marB="91425" marR="91425" marL="91425" anchor="ctr"/>
                </a:tc>
              </a:tr>
            </a:tbl>
          </a:graphicData>
        </a:graphic>
      </p:graphicFrame>
      <p:graphicFrame>
        <p:nvGraphicFramePr>
          <p:cNvPr id="311" name="Google Shape;311;p21"/>
          <p:cNvGraphicFramePr/>
          <p:nvPr/>
        </p:nvGraphicFramePr>
        <p:xfrm>
          <a:off x="3008663" y="1643750"/>
          <a:ext cx="3000000" cy="3000000"/>
        </p:xfrm>
        <a:graphic>
          <a:graphicData uri="http://schemas.openxmlformats.org/drawingml/2006/table">
            <a:tbl>
              <a:tblPr>
                <a:noFill/>
                <a:tableStyleId>{DFFF8C04-69CF-4962-89B5-6CCDBC432C5C}</a:tableStyleId>
              </a:tblPr>
              <a:tblGrid>
                <a:gridCol w="1222600"/>
              </a:tblGrid>
              <a:tr h="1111300">
                <a:tc>
                  <a:txBody>
                    <a:bodyPr/>
                    <a:lstStyle/>
                    <a:p>
                      <a:pPr indent="0" lvl="0" marL="0" rtl="0" algn="ctr">
                        <a:spcBef>
                          <a:spcPts val="0"/>
                        </a:spcBef>
                        <a:spcAft>
                          <a:spcPts val="0"/>
                        </a:spcAft>
                        <a:buNone/>
                      </a:pPr>
                      <a:r>
                        <a:rPr lang="en" sz="1200">
                          <a:latin typeface="Fira Sans"/>
                          <a:ea typeface="Fira Sans"/>
                          <a:cs typeface="Fira Sans"/>
                          <a:sym typeface="Fira Sans"/>
                        </a:rPr>
                        <a:t>Dang et al.</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VGG 16 and InceptionV3 for Feature </a:t>
                      </a:r>
                      <a:r>
                        <a:rPr lang="en" sz="1200">
                          <a:latin typeface="Fira Sans"/>
                          <a:ea typeface="Fira Sans"/>
                          <a:cs typeface="Fira Sans"/>
                          <a:sym typeface="Fira Sans"/>
                        </a:rPr>
                        <a:t>Extraction</a:t>
                      </a:r>
                      <a:r>
                        <a:rPr lang="en" sz="1200">
                          <a:latin typeface="Fira Sans"/>
                          <a:ea typeface="Fira Sans"/>
                          <a:cs typeface="Fira Sans"/>
                          <a:sym typeface="Fira Sans"/>
                        </a:rPr>
                        <a:t> and LSTM for Language Model </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ACM</a:t>
                      </a:r>
                      <a:endParaRPr sz="1200">
                        <a:latin typeface="Fira Sans"/>
                        <a:ea typeface="Fira Sans"/>
                        <a:cs typeface="Fira Sans"/>
                        <a:sym typeface="Fira Sans"/>
                      </a:endParaRPr>
                    </a:p>
                  </a:txBody>
                  <a:tcPr marT="91425" marB="91425" marR="91425" marL="91425" anchor="ctr"/>
                </a:tc>
              </a:tr>
              <a:tr h="731500">
                <a:tc>
                  <a:txBody>
                    <a:bodyPr/>
                    <a:lstStyle/>
                    <a:p>
                      <a:pPr indent="0" lvl="0" marL="0" rtl="0" algn="ctr">
                        <a:spcBef>
                          <a:spcPts val="0"/>
                        </a:spcBef>
                        <a:spcAft>
                          <a:spcPts val="0"/>
                        </a:spcAft>
                        <a:buNone/>
                      </a:pPr>
                      <a:r>
                        <a:rPr lang="en" sz="1200">
                          <a:latin typeface="Fira Sans"/>
                          <a:ea typeface="Fira Sans"/>
                          <a:cs typeface="Fira Sans"/>
                          <a:sym typeface="Fira Sans"/>
                        </a:rPr>
                        <a:t>Flickr 8k</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B@1 0.51</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B@2 0.31</a:t>
                      </a:r>
                      <a:endParaRPr sz="1200">
                        <a:latin typeface="Fira Sans"/>
                        <a:ea typeface="Fira Sans"/>
                        <a:cs typeface="Fira Sans"/>
                        <a:sym typeface="Fira Sans"/>
                      </a:endParaRPr>
                    </a:p>
                  </a:txBody>
                  <a:tcPr marT="91425" marB="91425" marR="91425" marL="91425" anchor="ctr"/>
                </a:tc>
              </a:tr>
            </a:tbl>
          </a:graphicData>
        </a:graphic>
      </p:graphicFrame>
      <p:graphicFrame>
        <p:nvGraphicFramePr>
          <p:cNvPr id="312" name="Google Shape;312;p21"/>
          <p:cNvGraphicFramePr/>
          <p:nvPr/>
        </p:nvGraphicFramePr>
        <p:xfrm>
          <a:off x="4493300" y="1643750"/>
          <a:ext cx="3000000" cy="3000000"/>
        </p:xfrm>
        <a:graphic>
          <a:graphicData uri="http://schemas.openxmlformats.org/drawingml/2006/table">
            <a:tbl>
              <a:tblPr>
                <a:noFill/>
                <a:tableStyleId>{DFFF8C04-69CF-4962-89B5-6CCDBC432C5C}</a:tableStyleId>
              </a:tblPr>
              <a:tblGrid>
                <a:gridCol w="1222600"/>
              </a:tblGrid>
              <a:tr h="1640575">
                <a:tc>
                  <a:txBody>
                    <a:bodyPr/>
                    <a:lstStyle/>
                    <a:p>
                      <a:pPr indent="0" lvl="0" marL="0" rtl="0" algn="ctr">
                        <a:spcBef>
                          <a:spcPts val="0"/>
                        </a:spcBef>
                        <a:spcAft>
                          <a:spcPts val="0"/>
                        </a:spcAft>
                        <a:buNone/>
                      </a:pPr>
                      <a:r>
                        <a:rPr lang="en" sz="1200">
                          <a:latin typeface="Fira Sans"/>
                          <a:ea typeface="Fira Sans"/>
                          <a:cs typeface="Fira Sans"/>
                          <a:sym typeface="Fira Sans"/>
                        </a:rPr>
                        <a:t>Pan et al.  unified attention block called X-Linear attention block</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CVF</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MS COCO Karpathy test split</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B@1 0.78</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B@2 0.62</a:t>
                      </a:r>
                      <a:endParaRPr sz="1200">
                        <a:latin typeface="Fira Sans"/>
                        <a:ea typeface="Fira Sans"/>
                        <a:cs typeface="Fira Sans"/>
                        <a:sym typeface="Fira Sans"/>
                      </a:endParaRPr>
                    </a:p>
                  </a:txBody>
                  <a:tcPr marT="91425" marB="91425" marR="91425" marL="91425" anchor="ctr"/>
                </a:tc>
              </a:tr>
            </a:tbl>
          </a:graphicData>
        </a:graphic>
      </p:graphicFrame>
      <p:graphicFrame>
        <p:nvGraphicFramePr>
          <p:cNvPr id="313" name="Google Shape;313;p21"/>
          <p:cNvGraphicFramePr/>
          <p:nvPr/>
        </p:nvGraphicFramePr>
        <p:xfrm>
          <a:off x="5937063" y="1643775"/>
          <a:ext cx="3000000" cy="3000000"/>
        </p:xfrm>
        <a:graphic>
          <a:graphicData uri="http://schemas.openxmlformats.org/drawingml/2006/table">
            <a:tbl>
              <a:tblPr>
                <a:noFill/>
                <a:tableStyleId>{DFFF8C04-69CF-4962-89B5-6CCDBC432C5C}</a:tableStyleId>
              </a:tblPr>
              <a:tblGrid>
                <a:gridCol w="1222600"/>
              </a:tblGrid>
              <a:tr h="1640575">
                <a:tc>
                  <a:txBody>
                    <a:bodyPr/>
                    <a:lstStyle/>
                    <a:p>
                      <a:pPr indent="0" lvl="0" marL="0" rtl="0" algn="ctr">
                        <a:spcBef>
                          <a:spcPts val="0"/>
                        </a:spcBef>
                        <a:spcAft>
                          <a:spcPts val="0"/>
                        </a:spcAft>
                        <a:buNone/>
                      </a:pPr>
                      <a:r>
                        <a:rPr lang="en" sz="1200">
                          <a:latin typeface="Fira Sans"/>
                          <a:ea typeface="Fira Sans"/>
                          <a:cs typeface="Fira Sans"/>
                          <a:sym typeface="Fira Sans"/>
                        </a:rPr>
                        <a:t>Cornia</a:t>
                      </a:r>
                      <a:r>
                        <a:rPr lang="en" sz="1200">
                          <a:latin typeface="Fira Sans"/>
                          <a:ea typeface="Fira Sans"/>
                          <a:cs typeface="Fira Sans"/>
                          <a:sym typeface="Fira Sans"/>
                        </a:rPr>
                        <a:t> et al.  Meshed </a:t>
                      </a:r>
                      <a:r>
                        <a:rPr lang="en" sz="1200">
                          <a:latin typeface="Fira Sans"/>
                          <a:ea typeface="Fira Sans"/>
                          <a:cs typeface="Fira Sans"/>
                          <a:sym typeface="Fira Sans"/>
                        </a:rPr>
                        <a:t>memory</a:t>
                      </a:r>
                      <a:r>
                        <a:rPr lang="en" sz="1200">
                          <a:latin typeface="Fira Sans"/>
                          <a:ea typeface="Fira Sans"/>
                          <a:cs typeface="Fira Sans"/>
                          <a:sym typeface="Fira Sans"/>
                        </a:rPr>
                        <a:t> Transformer</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CVF</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MS COCO Karpathy test split</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B@1 0.81</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B@2 0.66</a:t>
                      </a:r>
                      <a:endParaRPr sz="1200">
                        <a:latin typeface="Fira Sans"/>
                        <a:ea typeface="Fira Sans"/>
                        <a:cs typeface="Fira Sans"/>
                        <a:sym typeface="Fira Sans"/>
                      </a:endParaRPr>
                    </a:p>
                  </a:txBody>
                  <a:tcPr marT="91425" marB="91425" marR="91425" marL="91425" anchor="ctr"/>
                </a:tc>
              </a:tr>
            </a:tbl>
          </a:graphicData>
        </a:graphic>
      </p:graphicFrame>
      <p:graphicFrame>
        <p:nvGraphicFramePr>
          <p:cNvPr id="314" name="Google Shape;314;p21"/>
          <p:cNvGraphicFramePr/>
          <p:nvPr/>
        </p:nvGraphicFramePr>
        <p:xfrm>
          <a:off x="7380838" y="1643775"/>
          <a:ext cx="3000000" cy="3000000"/>
        </p:xfrm>
        <a:graphic>
          <a:graphicData uri="http://schemas.openxmlformats.org/drawingml/2006/table">
            <a:tbl>
              <a:tblPr>
                <a:noFill/>
                <a:tableStyleId>{DFFF8C04-69CF-4962-89B5-6CCDBC432C5C}</a:tableStyleId>
              </a:tblPr>
              <a:tblGrid>
                <a:gridCol w="1514175"/>
              </a:tblGrid>
              <a:tr h="1645875">
                <a:tc>
                  <a:txBody>
                    <a:bodyPr/>
                    <a:lstStyle/>
                    <a:p>
                      <a:pPr indent="0" lvl="0" marL="0" rtl="0" algn="ctr">
                        <a:spcBef>
                          <a:spcPts val="0"/>
                        </a:spcBef>
                        <a:spcAft>
                          <a:spcPts val="0"/>
                        </a:spcAft>
                        <a:buNone/>
                      </a:pPr>
                      <a:r>
                        <a:rPr lang="en" sz="1200">
                          <a:latin typeface="Fira Sans"/>
                          <a:ea typeface="Fira Sans"/>
                          <a:cs typeface="Fira Sans"/>
                          <a:sym typeface="Fira Sans"/>
                        </a:rPr>
                        <a:t>Kumar</a:t>
                      </a:r>
                      <a:r>
                        <a:rPr lang="en" sz="1200">
                          <a:latin typeface="Fira Sans"/>
                          <a:ea typeface="Fira Sans"/>
                          <a:cs typeface="Fira Sans"/>
                          <a:sym typeface="Fira Sans"/>
                        </a:rPr>
                        <a:t> et al.</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a dual-modal transformer to capture the model interactions within an attention block</a:t>
                      </a:r>
                      <a:endParaRPr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lang="en" sz="1200">
                          <a:latin typeface="Fira Sans"/>
                          <a:ea typeface="Fira Sans"/>
                          <a:cs typeface="Fira Sans"/>
                          <a:sym typeface="Fira Sans"/>
                        </a:rPr>
                        <a:t>MDPI</a:t>
                      </a:r>
                      <a:endParaRPr sz="1200">
                        <a:latin typeface="Fira Sans"/>
                        <a:ea typeface="Fira Sans"/>
                        <a:cs typeface="Fira Sans"/>
                        <a:sym typeface="Fira Sans"/>
                      </a:endParaRPr>
                    </a:p>
                  </a:txBody>
                  <a:tcPr marT="91425" marB="91425" marR="91425" marL="91425" anchor="ctr"/>
                </a:tc>
              </a:tr>
              <a:tr h="714925">
                <a:tc>
                  <a:txBody>
                    <a:bodyPr/>
                    <a:lstStyle/>
                    <a:p>
                      <a:pPr indent="0" lvl="0" marL="0" rtl="0" algn="ctr">
                        <a:spcBef>
                          <a:spcPts val="0"/>
                        </a:spcBef>
                        <a:spcAft>
                          <a:spcPts val="0"/>
                        </a:spcAft>
                        <a:buNone/>
                      </a:pPr>
                      <a:r>
                        <a:rPr lang="en" sz="1200">
                          <a:latin typeface="Fira Sans"/>
                          <a:ea typeface="Fira Sans"/>
                          <a:cs typeface="Fira Sans"/>
                          <a:sym typeface="Fira Sans"/>
                        </a:rPr>
                        <a:t>Flickr 8k</a:t>
                      </a:r>
                      <a:endParaRPr sz="1200">
                        <a:latin typeface="Fira Sans"/>
                        <a:ea typeface="Fira Sans"/>
                        <a:cs typeface="Fira Sans"/>
                        <a:sym typeface="Fira Sans"/>
                      </a:endParaRPr>
                    </a:p>
                  </a:txBody>
                  <a:tcPr marT="91425" marB="91425" marR="91425" marL="91425" anchor="ctr"/>
                </a:tc>
              </a:tr>
              <a:tr h="548600">
                <a:tc>
                  <a:txBody>
                    <a:bodyPr/>
                    <a:lstStyle/>
                    <a:p>
                      <a:pPr indent="0" lvl="0" marL="0" rtl="0" algn="ctr">
                        <a:spcBef>
                          <a:spcPts val="0"/>
                        </a:spcBef>
                        <a:spcAft>
                          <a:spcPts val="0"/>
                        </a:spcAft>
                        <a:buNone/>
                      </a:pPr>
                      <a:r>
                        <a:rPr lang="en" sz="1200">
                          <a:latin typeface="Fira Sans"/>
                          <a:ea typeface="Fira Sans"/>
                          <a:cs typeface="Fira Sans"/>
                          <a:sym typeface="Fira Sans"/>
                        </a:rPr>
                        <a:t>B@1 0.70</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B@2 0.64</a:t>
                      </a:r>
                      <a:endParaRPr sz="1200">
                        <a:latin typeface="Fira Sans"/>
                        <a:ea typeface="Fira Sans"/>
                        <a:cs typeface="Fira Sans"/>
                        <a:sym typeface="Fira Sans"/>
                      </a:endParaRPr>
                    </a:p>
                  </a:txBody>
                  <a:tcPr marT="91425" marB="91425" marR="91425" marL="91425" anchor="ctr"/>
                </a:tc>
              </a:tr>
            </a:tbl>
          </a:graphicData>
        </a:graphic>
      </p:graphicFrame>
      <p:graphicFrame>
        <p:nvGraphicFramePr>
          <p:cNvPr id="315" name="Google Shape;315;p21"/>
          <p:cNvGraphicFramePr/>
          <p:nvPr/>
        </p:nvGraphicFramePr>
        <p:xfrm>
          <a:off x="80263" y="1647750"/>
          <a:ext cx="3000000" cy="3000000"/>
        </p:xfrm>
        <a:graphic>
          <a:graphicData uri="http://schemas.openxmlformats.org/drawingml/2006/table">
            <a:tbl>
              <a:tblPr>
                <a:noFill/>
                <a:tableStyleId>{DFFF8C04-69CF-4962-89B5-6CCDBC432C5C}</a:tableStyleId>
              </a:tblPr>
              <a:tblGrid>
                <a:gridCol w="1270400"/>
              </a:tblGrid>
              <a:tr h="1640525">
                <a:tc>
                  <a:txBody>
                    <a:bodyPr/>
                    <a:lstStyle/>
                    <a:p>
                      <a:pPr indent="0" lvl="0" marL="0" rtl="0" algn="ctr">
                        <a:spcBef>
                          <a:spcPts val="0"/>
                        </a:spcBef>
                        <a:spcAft>
                          <a:spcPts val="0"/>
                        </a:spcAft>
                        <a:buNone/>
                      </a:pPr>
                      <a:r>
                        <a:rPr b="1" lang="en" sz="1200">
                          <a:latin typeface="Fira Sans"/>
                          <a:ea typeface="Fira Sans"/>
                          <a:cs typeface="Fira Sans"/>
                          <a:sym typeface="Fira Sans"/>
                        </a:rPr>
                        <a:t>Author and Proposed </a:t>
                      </a:r>
                      <a:r>
                        <a:rPr b="1" lang="en" sz="1200">
                          <a:latin typeface="Fira Sans"/>
                          <a:ea typeface="Fira Sans"/>
                          <a:cs typeface="Fira Sans"/>
                          <a:sym typeface="Fira Sans"/>
                        </a:rPr>
                        <a:t>Methodology</a:t>
                      </a:r>
                      <a:endParaRPr b="1" sz="1200">
                        <a:latin typeface="Fira Sans"/>
                        <a:ea typeface="Fira Sans"/>
                        <a:cs typeface="Fira Sans"/>
                        <a:sym typeface="Fira Sans"/>
                      </a:endParaRPr>
                    </a:p>
                  </a:txBody>
                  <a:tcPr marT="91425" marB="91425" marR="91425" marL="91425" anchor="ctr"/>
                </a:tc>
              </a:tr>
              <a:tr h="381000">
                <a:tc>
                  <a:txBody>
                    <a:bodyPr/>
                    <a:lstStyle/>
                    <a:p>
                      <a:pPr indent="0" lvl="0" marL="0" rtl="0" algn="ctr">
                        <a:spcBef>
                          <a:spcPts val="0"/>
                        </a:spcBef>
                        <a:spcAft>
                          <a:spcPts val="0"/>
                        </a:spcAft>
                        <a:buNone/>
                      </a:pPr>
                      <a:r>
                        <a:rPr b="1" lang="en" sz="1200">
                          <a:latin typeface="Fira Sans"/>
                          <a:ea typeface="Fira Sans"/>
                          <a:cs typeface="Fira Sans"/>
                          <a:sym typeface="Fira Sans"/>
                        </a:rPr>
                        <a:t>Publication</a:t>
                      </a:r>
                      <a:endParaRPr b="1" sz="1200">
                        <a:latin typeface="Fira Sans"/>
                        <a:ea typeface="Fira Sans"/>
                        <a:cs typeface="Fira Sans"/>
                        <a:sym typeface="Fira Sans"/>
                      </a:endParaRPr>
                    </a:p>
                  </a:txBody>
                  <a:tcPr marT="91425" marB="91425" marR="91425" marL="91425" anchor="ctr"/>
                </a:tc>
              </a:tr>
              <a:tr h="728850">
                <a:tc>
                  <a:txBody>
                    <a:bodyPr/>
                    <a:lstStyle/>
                    <a:p>
                      <a:pPr indent="0" lvl="0" marL="0" rtl="0" algn="ctr">
                        <a:spcBef>
                          <a:spcPts val="0"/>
                        </a:spcBef>
                        <a:spcAft>
                          <a:spcPts val="0"/>
                        </a:spcAft>
                        <a:buNone/>
                      </a:pPr>
                      <a:r>
                        <a:rPr b="1" lang="en" sz="1200">
                          <a:latin typeface="Fira Sans"/>
                          <a:ea typeface="Fira Sans"/>
                          <a:cs typeface="Fira Sans"/>
                          <a:sym typeface="Fira Sans"/>
                        </a:rPr>
                        <a:t>Dataset</a:t>
                      </a:r>
                      <a:endParaRPr b="1" sz="1200">
                        <a:latin typeface="Fira Sans"/>
                        <a:ea typeface="Fira Sans"/>
                        <a:cs typeface="Fira Sans"/>
                        <a:sym typeface="Fira Sans"/>
                      </a:endParaRPr>
                    </a:p>
                  </a:txBody>
                  <a:tcPr marT="91425" marB="91425" marR="91425" marL="91425" anchor="ctr"/>
                </a:tc>
              </a:tr>
              <a:tr h="548600">
                <a:tc>
                  <a:txBody>
                    <a:bodyPr/>
                    <a:lstStyle/>
                    <a:p>
                      <a:pPr indent="0" lvl="0" marL="0" rtl="0" algn="ctr">
                        <a:spcBef>
                          <a:spcPts val="0"/>
                        </a:spcBef>
                        <a:spcAft>
                          <a:spcPts val="0"/>
                        </a:spcAft>
                        <a:buNone/>
                      </a:pPr>
                      <a:r>
                        <a:rPr b="1" lang="en" sz="1200">
                          <a:latin typeface="Fira Sans"/>
                          <a:ea typeface="Fira Sans"/>
                          <a:cs typeface="Fira Sans"/>
                          <a:sym typeface="Fira Sans"/>
                        </a:rPr>
                        <a:t>Bleu 1</a:t>
                      </a:r>
                      <a:br>
                        <a:rPr b="1" lang="en" sz="1200">
                          <a:latin typeface="Fira Sans"/>
                          <a:ea typeface="Fira Sans"/>
                          <a:cs typeface="Fira Sans"/>
                          <a:sym typeface="Fira Sans"/>
                        </a:rPr>
                      </a:br>
                      <a:r>
                        <a:rPr b="1" lang="en" sz="1200">
                          <a:latin typeface="Fira Sans"/>
                          <a:ea typeface="Fira Sans"/>
                          <a:cs typeface="Fira Sans"/>
                          <a:sym typeface="Fira Sans"/>
                        </a:rPr>
                        <a:t>Bleu 2</a:t>
                      </a:r>
                      <a:endParaRPr b="1" sz="1200">
                        <a:latin typeface="Fira Sans"/>
                        <a:ea typeface="Fira Sans"/>
                        <a:cs typeface="Fira Sans"/>
                        <a:sym typeface="Fira Sans"/>
                      </a:endParaRPr>
                    </a:p>
                  </a:txBody>
                  <a:tcPr marT="91425" marB="91425" marR="91425" marL="91425" anchor="ctr"/>
                </a:tc>
              </a:tr>
            </a:tbl>
          </a:graphicData>
        </a:graphic>
      </p:graphicFrame>
      <p:cxnSp>
        <p:nvCxnSpPr>
          <p:cNvPr id="316" name="Google Shape;316;p21"/>
          <p:cNvCxnSpPr/>
          <p:nvPr/>
        </p:nvCxnSpPr>
        <p:spPr>
          <a:xfrm>
            <a:off x="5104600" y="781313"/>
            <a:ext cx="0" cy="112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2"/>
          <p:cNvSpPr txBox="1"/>
          <p:nvPr/>
        </p:nvSpPr>
        <p:spPr>
          <a:xfrm>
            <a:off x="2499138" y="411475"/>
            <a:ext cx="41304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About the Dataset</a:t>
            </a:r>
            <a:endParaRPr sz="2800">
              <a:latin typeface="Fira Sans Medium"/>
              <a:ea typeface="Fira Sans Medium"/>
              <a:cs typeface="Fira Sans Medium"/>
              <a:sym typeface="Fira Sans Medium"/>
            </a:endParaRPr>
          </a:p>
        </p:txBody>
      </p:sp>
      <p:sp>
        <p:nvSpPr>
          <p:cNvPr id="322" name="Google Shape;322;p22"/>
          <p:cNvSpPr txBox="1"/>
          <p:nvPr>
            <p:ph idx="4294967295" type="subTitle"/>
          </p:nvPr>
        </p:nvSpPr>
        <p:spPr>
          <a:xfrm>
            <a:off x="219775" y="819400"/>
            <a:ext cx="8876700" cy="166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Dataset Used: Flick8K </a:t>
            </a:r>
            <a:endParaRPr sz="1400">
              <a:solidFill>
                <a:schemeClr val="dk1"/>
              </a:solidFill>
              <a:latin typeface="Fira Sans"/>
              <a:ea typeface="Fira Sans"/>
              <a:cs typeface="Fira Sans"/>
              <a:sym typeface="Fira Sans"/>
            </a:endParaRPr>
          </a:p>
          <a:p>
            <a:pPr indent="-317500" lvl="0" marL="457200" marR="0" rtl="0" algn="l">
              <a:lnSpc>
                <a:spcPct val="100000"/>
              </a:lnSpc>
              <a:spcBef>
                <a:spcPts val="100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It consists of 8,091 images, each of which is paired with five different captions, for a total of 40K captions</a:t>
            </a:r>
            <a:endParaRPr sz="1400">
              <a:solidFill>
                <a:schemeClr val="dk1"/>
              </a:solidFill>
              <a:latin typeface="Fira Sans"/>
              <a:ea typeface="Fira Sans"/>
              <a:cs typeface="Fira Sans"/>
              <a:sym typeface="Fira Sans"/>
            </a:endParaRPr>
          </a:p>
          <a:p>
            <a:pPr indent="-317500" lvl="0" marL="457200" rtl="0" algn="l">
              <a:spcBef>
                <a:spcPts val="1000"/>
              </a:spcBef>
              <a:spcAft>
                <a:spcPts val="0"/>
              </a:spcAft>
              <a:buClr>
                <a:schemeClr val="dk1"/>
              </a:buClr>
              <a:buSzPts val="1400"/>
              <a:buFont typeface="Fira Sans"/>
              <a:buChar char="●"/>
            </a:pPr>
            <a:r>
              <a:rPr lang="en" sz="1400">
                <a:solidFill>
                  <a:schemeClr val="dk1"/>
                </a:solidFill>
                <a:latin typeface="Fira Sans"/>
                <a:ea typeface="Fira Sans"/>
                <a:cs typeface="Fira Sans"/>
                <a:sym typeface="Fira Sans"/>
              </a:rPr>
              <a:t>The images in the dataset are of varying sizes and aspect ratios</a:t>
            </a:r>
            <a:endParaRPr sz="1400">
              <a:solidFill>
                <a:schemeClr val="dk1"/>
              </a:solidFill>
              <a:latin typeface="Fira Sans"/>
              <a:ea typeface="Fira Sans"/>
              <a:cs typeface="Fira Sans"/>
              <a:sym typeface="Fira Sans"/>
            </a:endParaRPr>
          </a:p>
          <a:p>
            <a:pPr indent="-317500" lvl="0" marL="457200" rtl="0" algn="l">
              <a:spcBef>
                <a:spcPts val="1000"/>
              </a:spcBef>
              <a:spcAft>
                <a:spcPts val="1000"/>
              </a:spcAft>
              <a:buClr>
                <a:schemeClr val="dk1"/>
              </a:buClr>
              <a:buSzPts val="1400"/>
              <a:buFont typeface="Fira Sans"/>
              <a:buChar char="●"/>
            </a:pPr>
            <a:r>
              <a:rPr lang="en" sz="1400">
                <a:solidFill>
                  <a:schemeClr val="dk1"/>
                </a:solidFill>
                <a:latin typeface="Fira Sans"/>
                <a:ea typeface="Fira Sans"/>
                <a:cs typeface="Fira Sans"/>
                <a:sym typeface="Fira Sans"/>
              </a:rPr>
              <a:t>Dataset split into training, and testing with 6K and 2K images respectively</a:t>
            </a:r>
            <a:endParaRPr sz="1400">
              <a:solidFill>
                <a:schemeClr val="dk1"/>
              </a:solidFill>
              <a:latin typeface="Fira Sans"/>
              <a:ea typeface="Fira Sans"/>
              <a:cs typeface="Fira Sans"/>
              <a:sym typeface="Fira Sans"/>
            </a:endParaRPr>
          </a:p>
        </p:txBody>
      </p:sp>
      <p:pic>
        <p:nvPicPr>
          <p:cNvPr id="323" name="Google Shape;323;p22"/>
          <p:cNvPicPr preferRelativeResize="0"/>
          <p:nvPr/>
        </p:nvPicPr>
        <p:blipFill>
          <a:blip r:embed="rId3">
            <a:alphaModFix/>
          </a:blip>
          <a:stretch>
            <a:fillRect/>
          </a:stretch>
        </p:blipFill>
        <p:spPr>
          <a:xfrm>
            <a:off x="1267850" y="2774800"/>
            <a:ext cx="6608300" cy="2158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